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drawings/drawing1.xml" ContentType="application/vnd.openxmlformats-officedocument.drawingml.chartshapes+xml"/>
  <Override PartName="/ppt/presentation.xml" ContentType="application/vnd.openxmlformats-officedocument.presentationml.presentation.main+xml"/>
  <Override PartName="/ppt/slides/slide46.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47.xml" ContentType="application/vnd.openxmlformats-officedocument.presentationml.slide+xml"/>
  <Override PartName="/ppt/slideMasters/slideMaster2.xml" ContentType="application/vnd.openxmlformats-officedocument.presentationml.slideMaster+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Masters/slideMaster1.xml" ContentType="application/vnd.openxmlformats-officedocument.presentationml.slideMaster+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Override1.xml" ContentType="application/vnd.openxmlformats-officedocument.themeOverride+xml"/>
  <Override PartName="/ppt/theme/theme4.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charts/chart3.xml" ContentType="application/vnd.openxmlformats-officedocument.drawingml.chart+xml"/>
  <Override PartName="/ppt/handoutMasters/handoutMaster1.xml" ContentType="application/vnd.openxmlformats-officedocument.presentationml.handoutMaster+xml"/>
  <Override PartName="/ppt/charts/chart4.xml" ContentType="application/vnd.openxmlformats-officedocument.drawingml.chart+xml"/>
  <Override PartName="/ppt/charts/colors2.xml" ContentType="application/vnd.ms-office.chartcolorstyle+xml"/>
  <Override PartName="/ppt/charts/chart2.xml" ContentType="application/vnd.openxmlformats-officedocument.drawingml.chart+xml"/>
  <Override PartName="/ppt/charts/style2.xml" ContentType="application/vnd.ms-office.chartstyl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4" r:id="rId2"/>
  </p:sldMasterIdLst>
  <p:notesMasterIdLst>
    <p:notesMasterId r:id="rId50"/>
  </p:notesMasterIdLst>
  <p:handoutMasterIdLst>
    <p:handoutMasterId r:id="rId51"/>
  </p:handoutMasterIdLst>
  <p:sldIdLst>
    <p:sldId id="263" r:id="rId3"/>
    <p:sldId id="357" r:id="rId4"/>
    <p:sldId id="358" r:id="rId5"/>
    <p:sldId id="352" r:id="rId6"/>
    <p:sldId id="318" r:id="rId7"/>
    <p:sldId id="349" r:id="rId8"/>
    <p:sldId id="348" r:id="rId9"/>
    <p:sldId id="351" r:id="rId10"/>
    <p:sldId id="336" r:id="rId11"/>
    <p:sldId id="350" r:id="rId12"/>
    <p:sldId id="373" r:id="rId13"/>
    <p:sldId id="377" r:id="rId14"/>
    <p:sldId id="378" r:id="rId15"/>
    <p:sldId id="379" r:id="rId16"/>
    <p:sldId id="380" r:id="rId17"/>
    <p:sldId id="381" r:id="rId18"/>
    <p:sldId id="382" r:id="rId19"/>
    <p:sldId id="354" r:id="rId20"/>
    <p:sldId id="353" r:id="rId21"/>
    <p:sldId id="338" r:id="rId22"/>
    <p:sldId id="339" r:id="rId23"/>
    <p:sldId id="341" r:id="rId24"/>
    <p:sldId id="340" r:id="rId25"/>
    <p:sldId id="343" r:id="rId26"/>
    <p:sldId id="344" r:id="rId27"/>
    <p:sldId id="345" r:id="rId28"/>
    <p:sldId id="342" r:id="rId29"/>
    <p:sldId id="374" r:id="rId30"/>
    <p:sldId id="376" r:id="rId31"/>
    <p:sldId id="375" r:id="rId32"/>
    <p:sldId id="383" r:id="rId33"/>
    <p:sldId id="359" r:id="rId34"/>
    <p:sldId id="366" r:id="rId35"/>
    <p:sldId id="355" r:id="rId36"/>
    <p:sldId id="264" r:id="rId37"/>
    <p:sldId id="268" r:id="rId38"/>
    <p:sldId id="327" r:id="rId39"/>
    <p:sldId id="323" r:id="rId40"/>
    <p:sldId id="267" r:id="rId41"/>
    <p:sldId id="312" r:id="rId42"/>
    <p:sldId id="319" r:id="rId43"/>
    <p:sldId id="330" r:id="rId44"/>
    <p:sldId id="365" r:id="rId45"/>
    <p:sldId id="361" r:id="rId46"/>
    <p:sldId id="363" r:id="rId47"/>
    <p:sldId id="364" r:id="rId48"/>
    <p:sldId id="337" r:id="rId49"/>
  </p:sldIdLst>
  <p:sldSz cx="9144000" cy="6858000" type="screen4x3"/>
  <p:notesSz cx="6797675" cy="9872663"/>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9"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IVARI Christian (DEVCO)" initials="CC(" lastIdx="2" clrIdx="1">
    <p:extLst>
      <p:ext uri="{19B8F6BF-5375-455C-9EA6-DF929625EA0E}">
        <p15:presenceInfo xmlns:p15="http://schemas.microsoft.com/office/powerpoint/2012/main" userId="S-1-5-21-1606980848-2025429265-839522115-11891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E6FD2"/>
    <a:srgbClr val="007434"/>
    <a:srgbClr val="FFD624"/>
    <a:srgbClr val="009FBA"/>
    <a:srgbClr val="3166CF"/>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3979" autoAdjust="0"/>
  </p:normalViewPr>
  <p:slideViewPr>
    <p:cSldViewPr>
      <p:cViewPr varScale="1">
        <p:scale>
          <a:sx n="68" d="100"/>
          <a:sy n="68" d="100"/>
        </p:scale>
        <p:origin x="1180" y="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90"/>
      </p:cViewPr>
      <p:guideLst>
        <p:guide orient="horz" pos="3109"/>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8" Type="http://schemas.openxmlformats.org/officeDocument/2006/relationships/customXml" Target="../customXml/item2.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ustomXml" Target="../customXml/item3.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ustomXml" Target="../customXml/item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GB" sz="900" dirty="0">
                <a:solidFill>
                  <a:schemeClr val="bg2">
                    <a:lumMod val="50000"/>
                  </a:schemeClr>
                </a:solidFill>
              </a:rPr>
              <a:t>Pension Funds </a:t>
            </a:r>
            <a:r>
              <a:rPr lang="en-GB" sz="900" dirty="0" err="1">
                <a:solidFill>
                  <a:schemeClr val="bg2">
                    <a:lumMod val="50000"/>
                  </a:schemeClr>
                </a:solidFill>
              </a:rPr>
              <a:t>AuM</a:t>
            </a:r>
            <a:r>
              <a:rPr lang="en-GB" sz="900" dirty="0">
                <a:solidFill>
                  <a:schemeClr val="bg2">
                    <a:lumMod val="50000"/>
                  </a:schemeClr>
                </a:solidFill>
              </a:rPr>
              <a:t> - Nigeria ($</a:t>
            </a:r>
            <a:r>
              <a:rPr lang="en-GB" sz="900" dirty="0" err="1">
                <a:solidFill>
                  <a:schemeClr val="bg2">
                    <a:lumMod val="50000"/>
                  </a:schemeClr>
                </a:solidFill>
              </a:rPr>
              <a:t>bln</a:t>
            </a:r>
            <a:r>
              <a:rPr lang="en-GB" sz="900" dirty="0">
                <a:solidFill>
                  <a:schemeClr val="bg2">
                    <a:lumMod val="50000"/>
                  </a:schemeClr>
                </a:solidFill>
              </a:rPr>
              <a:t>)</a:t>
            </a:r>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Feuil1!$B$1</c:f>
              <c:strCache>
                <c:ptCount val="1"/>
                <c:pt idx="0">
                  <c:v>AuM Growth - Nigeria ($bln)</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800" b="1" i="0" u="none" strike="noStrike" kern="1200" baseline="0">
                    <a:solidFill>
                      <a:schemeClr val="bg2">
                        <a:lumMod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Feuil1!$A$2:$A$13</c:f>
              <c:numCache>
                <c:formatCode>General</c:formatCode>
                <c:ptCount val="12"/>
                <c:pt idx="0">
                  <c:v>2008</c:v>
                </c:pt>
                <c:pt idx="1">
                  <c:v>2009</c:v>
                </c:pt>
                <c:pt idx="2">
                  <c:v>2010</c:v>
                </c:pt>
                <c:pt idx="3">
                  <c:v>2011</c:v>
                </c:pt>
                <c:pt idx="4">
                  <c:v>2012</c:v>
                </c:pt>
                <c:pt idx="5">
                  <c:v>2013</c:v>
                </c:pt>
                <c:pt idx="6">
                  <c:v>2014</c:v>
                </c:pt>
                <c:pt idx="7">
                  <c:v>2015</c:v>
                </c:pt>
                <c:pt idx="8">
                  <c:v>2016</c:v>
                </c:pt>
                <c:pt idx="9">
                  <c:v>2017</c:v>
                </c:pt>
                <c:pt idx="10">
                  <c:v>2018</c:v>
                </c:pt>
                <c:pt idx="11">
                  <c:v>2019</c:v>
                </c:pt>
              </c:numCache>
            </c:numRef>
          </c:cat>
          <c:val>
            <c:numRef>
              <c:f>Feuil1!$B$2:$B$13</c:f>
              <c:numCache>
                <c:formatCode>General</c:formatCode>
                <c:ptCount val="12"/>
                <c:pt idx="0">
                  <c:v>7</c:v>
                </c:pt>
                <c:pt idx="1">
                  <c:v>9.6</c:v>
                </c:pt>
                <c:pt idx="2">
                  <c:v>13</c:v>
                </c:pt>
                <c:pt idx="3">
                  <c:v>15</c:v>
                </c:pt>
                <c:pt idx="4">
                  <c:v>16.600000000000001</c:v>
                </c:pt>
                <c:pt idx="5">
                  <c:v>24.9</c:v>
                </c:pt>
                <c:pt idx="6">
                  <c:v>30</c:v>
                </c:pt>
                <c:pt idx="7">
                  <c:v>27</c:v>
                </c:pt>
                <c:pt idx="8">
                  <c:v>19</c:v>
                </c:pt>
                <c:pt idx="9">
                  <c:v>20</c:v>
                </c:pt>
                <c:pt idx="10">
                  <c:v>23.1</c:v>
                </c:pt>
                <c:pt idx="11">
                  <c:v>27.6</c:v>
                </c:pt>
              </c:numCache>
            </c:numRef>
          </c:val>
          <c:extLst>
            <c:ext xmlns:c16="http://schemas.microsoft.com/office/drawing/2014/chart" uri="{C3380CC4-5D6E-409C-BE32-E72D297353CC}">
              <c16:uniqueId val="{00000000-DD88-4C37-924F-7B1D8CA2D5CC}"/>
            </c:ext>
          </c:extLst>
        </c:ser>
        <c:dLbls>
          <c:showLegendKey val="0"/>
          <c:showVal val="0"/>
          <c:showCatName val="0"/>
          <c:showSerName val="0"/>
          <c:showPercent val="0"/>
          <c:showBubbleSize val="0"/>
        </c:dLbls>
        <c:gapWidth val="150"/>
        <c:axId val="122320000"/>
        <c:axId val="122436992"/>
      </c:barChart>
      <c:catAx>
        <c:axId val="122320000"/>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22436992"/>
        <c:crosses val="autoZero"/>
        <c:auto val="1"/>
        <c:lblAlgn val="ctr"/>
        <c:lblOffset val="100"/>
        <c:noMultiLvlLbl val="0"/>
      </c:catAx>
      <c:valAx>
        <c:axId val="122436992"/>
        <c:scaling>
          <c:orientation val="minMax"/>
        </c:scaling>
        <c:delete val="0"/>
        <c:axPos val="l"/>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700" b="0" i="0" u="none" strike="noStrike" kern="1200" baseline="0">
                <a:solidFill>
                  <a:schemeClr val="tx1"/>
                </a:solidFill>
                <a:latin typeface="+mn-lt"/>
                <a:ea typeface="+mn-ea"/>
                <a:cs typeface="+mn-cs"/>
              </a:defRPr>
            </a:pPr>
            <a:endParaRPr lang="en-US"/>
          </a:p>
        </c:txPr>
        <c:crossAx val="122320000"/>
        <c:crosses val="autoZero"/>
        <c:crossBetween val="between"/>
      </c:valAx>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Feuil1!$B$1</c:f>
              <c:strCache>
                <c:ptCount val="1"/>
                <c:pt idx="0">
                  <c:v>Short-term federal government securities (&lt; 1 year)</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0-714B-4CE4-87AD-B0DFAB0C45DA}"/>
                </c:ext>
              </c:extLst>
            </c:dLbl>
            <c:dLbl>
              <c:idx val="1"/>
              <c:layout/>
              <c:tx>
                <c:rich>
                  <a:bodyPr/>
                  <a:lstStyle/>
                  <a:p>
                    <a:r>
                      <a:rPr lang="en-US">
                        <a:solidFill>
                          <a:schemeClr val="bg1"/>
                        </a:solidFill>
                      </a:rPr>
                      <a:t>18</a:t>
                    </a:r>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33EC-4DCD-AEA2-90A0E7B30D9E}"/>
                </c:ext>
              </c:extLst>
            </c:dLbl>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Feuil1!$A$2:$A$3</c:f>
              <c:numCache>
                <c:formatCode>General</c:formatCode>
                <c:ptCount val="2"/>
                <c:pt idx="0">
                  <c:v>2013</c:v>
                </c:pt>
                <c:pt idx="1">
                  <c:v>2018</c:v>
                </c:pt>
              </c:numCache>
            </c:numRef>
          </c:cat>
          <c:val>
            <c:numRef>
              <c:f>Feuil1!$B$2:$B$3</c:f>
              <c:numCache>
                <c:formatCode>General</c:formatCode>
                <c:ptCount val="2"/>
                <c:pt idx="0">
                  <c:v>14</c:v>
                </c:pt>
                <c:pt idx="1">
                  <c:v>18</c:v>
                </c:pt>
              </c:numCache>
            </c:numRef>
          </c:val>
          <c:extLst>
            <c:ext xmlns:c16="http://schemas.microsoft.com/office/drawing/2014/chart" uri="{C3380CC4-5D6E-409C-BE32-E72D297353CC}">
              <c16:uniqueId val="{00000000-1EC4-42CB-85AC-6BAB0F866FFE}"/>
            </c:ext>
          </c:extLst>
        </c:ser>
        <c:ser>
          <c:idx val="1"/>
          <c:order val="1"/>
          <c:tx>
            <c:strRef>
              <c:f>Feuil1!$C$1</c:f>
              <c:strCache>
                <c:ptCount val="1"/>
                <c:pt idx="0">
                  <c:v>Short-term federal government securities (&lt; 1 year)2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Feuil1!$A$2:$A$3</c:f>
              <c:numCache>
                <c:formatCode>General</c:formatCode>
                <c:ptCount val="2"/>
                <c:pt idx="0">
                  <c:v>2013</c:v>
                </c:pt>
                <c:pt idx="1">
                  <c:v>2018</c:v>
                </c:pt>
              </c:numCache>
            </c:numRef>
          </c:cat>
          <c:val>
            <c:numRef>
              <c:f>Feuil1!$C$2:$C$3</c:f>
              <c:numCache>
                <c:formatCode>General</c:formatCode>
                <c:ptCount val="2"/>
                <c:pt idx="0">
                  <c:v>64</c:v>
                </c:pt>
                <c:pt idx="1">
                  <c:v>66</c:v>
                </c:pt>
              </c:numCache>
            </c:numRef>
          </c:val>
          <c:extLst>
            <c:ext xmlns:c16="http://schemas.microsoft.com/office/drawing/2014/chart" uri="{C3380CC4-5D6E-409C-BE32-E72D297353CC}">
              <c16:uniqueId val="{00000001-1EC4-42CB-85AC-6BAB0F866FFE}"/>
            </c:ext>
          </c:extLst>
        </c:ser>
        <c:ser>
          <c:idx val="2"/>
          <c:order val="2"/>
          <c:tx>
            <c:strRef>
              <c:f>Feuil1!$D$1</c:f>
              <c:strCache>
                <c:ptCount val="1"/>
                <c:pt idx="0">
                  <c:v>State Government Securities</c:v>
                </c:pt>
              </c:strCache>
            </c:strRef>
          </c:tx>
          <c:spPr>
            <a:solidFill>
              <a:schemeClr val="accent3"/>
            </a:solidFill>
            <a:ln>
              <a:noFill/>
            </a:ln>
            <a:effectLst/>
          </c:spPr>
          <c:invertIfNegative val="0"/>
          <c:dLbls>
            <c:dLbl>
              <c:idx val="1"/>
              <c:layout>
                <c:manualLayout>
                  <c:x val="8.1096214724632895E-2"/>
                  <c:y val="4.5974731274075684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33EC-4DCD-AEA2-90A0E7B30D9E}"/>
                </c:ext>
              </c:extLst>
            </c:dLbl>
            <c:spPr>
              <a:noFill/>
              <a:ln>
                <a:noFill/>
              </a:ln>
              <a:effectLst/>
            </c:spPr>
            <c:txPr>
              <a:bodyPr rot="0" spcFirstLastPara="1" vertOverflow="ellipsis" vert="horz" wrap="square" anchor="ctr" anchorCtr="1"/>
              <a:lstStyle/>
              <a:p>
                <a:pPr>
                  <a:defRPr sz="8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Feuil1!$A$2:$A$3</c:f>
              <c:numCache>
                <c:formatCode>General</c:formatCode>
                <c:ptCount val="2"/>
                <c:pt idx="0">
                  <c:v>2013</c:v>
                </c:pt>
                <c:pt idx="1">
                  <c:v>2018</c:v>
                </c:pt>
              </c:numCache>
            </c:numRef>
          </c:cat>
          <c:val>
            <c:numRef>
              <c:f>Feuil1!$D$2:$D$3</c:f>
              <c:numCache>
                <c:formatCode>General</c:formatCode>
                <c:ptCount val="2"/>
                <c:pt idx="0">
                  <c:v>7.31</c:v>
                </c:pt>
                <c:pt idx="1">
                  <c:v>2</c:v>
                </c:pt>
              </c:numCache>
            </c:numRef>
          </c:val>
          <c:extLst>
            <c:ext xmlns:c16="http://schemas.microsoft.com/office/drawing/2014/chart" uri="{C3380CC4-5D6E-409C-BE32-E72D297353CC}">
              <c16:uniqueId val="{00000002-1EC4-42CB-85AC-6BAB0F866FFE}"/>
            </c:ext>
          </c:extLst>
        </c:ser>
        <c:ser>
          <c:idx val="3"/>
          <c:order val="3"/>
          <c:tx>
            <c:strRef>
              <c:f>Feuil1!$E$1</c:f>
              <c:strCache>
                <c:ptCount val="1"/>
                <c:pt idx="0">
                  <c:v>Corporate bonds</c:v>
                </c:pt>
              </c:strCache>
            </c:strRef>
          </c:tx>
          <c:spPr>
            <a:solidFill>
              <a:schemeClr val="accent4"/>
            </a:solidFill>
            <a:ln>
              <a:noFill/>
            </a:ln>
            <a:effectLst/>
          </c:spPr>
          <c:invertIfNegative val="0"/>
          <c:cat>
            <c:numRef>
              <c:f>Feuil1!$A$2:$A$3</c:f>
              <c:numCache>
                <c:formatCode>General</c:formatCode>
                <c:ptCount val="2"/>
                <c:pt idx="0">
                  <c:v>2013</c:v>
                </c:pt>
                <c:pt idx="1">
                  <c:v>2018</c:v>
                </c:pt>
              </c:numCache>
            </c:numRef>
          </c:cat>
          <c:val>
            <c:numRef>
              <c:f>Feuil1!$E$2:$E$3</c:f>
              <c:numCache>
                <c:formatCode>General</c:formatCode>
                <c:ptCount val="2"/>
                <c:pt idx="0">
                  <c:v>3</c:v>
                </c:pt>
                <c:pt idx="1">
                  <c:v>4</c:v>
                </c:pt>
              </c:numCache>
            </c:numRef>
          </c:val>
          <c:extLst>
            <c:ext xmlns:c16="http://schemas.microsoft.com/office/drawing/2014/chart" uri="{C3380CC4-5D6E-409C-BE32-E72D297353CC}">
              <c16:uniqueId val="{00000003-1EC4-42CB-85AC-6BAB0F866FFE}"/>
            </c:ext>
          </c:extLst>
        </c:ser>
        <c:ser>
          <c:idx val="4"/>
          <c:order val="4"/>
          <c:tx>
            <c:strRef>
              <c:f>Feuil1!$F$1</c:f>
              <c:strCache>
                <c:ptCount val="1"/>
                <c:pt idx="0">
                  <c:v>PE Funds</c:v>
                </c:pt>
              </c:strCache>
            </c:strRef>
          </c:tx>
          <c:spPr>
            <a:solidFill>
              <a:schemeClr val="accent5"/>
            </a:solidFill>
            <a:ln>
              <a:noFill/>
            </a:ln>
            <a:effectLst/>
          </c:spPr>
          <c:invertIfNegative val="0"/>
          <c:cat>
            <c:numRef>
              <c:f>Feuil1!$A$2:$A$3</c:f>
              <c:numCache>
                <c:formatCode>General</c:formatCode>
                <c:ptCount val="2"/>
                <c:pt idx="0">
                  <c:v>2013</c:v>
                </c:pt>
                <c:pt idx="1">
                  <c:v>2018</c:v>
                </c:pt>
              </c:numCache>
            </c:numRef>
          </c:cat>
          <c:val>
            <c:numRef>
              <c:f>Feuil1!$F$2:$F$3</c:f>
              <c:numCache>
                <c:formatCode>General</c:formatCode>
                <c:ptCount val="2"/>
                <c:pt idx="0">
                  <c:v>0.28000000000000008</c:v>
                </c:pt>
                <c:pt idx="1">
                  <c:v>0</c:v>
                </c:pt>
              </c:numCache>
            </c:numRef>
          </c:val>
          <c:extLst>
            <c:ext xmlns:c16="http://schemas.microsoft.com/office/drawing/2014/chart" uri="{C3380CC4-5D6E-409C-BE32-E72D297353CC}">
              <c16:uniqueId val="{00000004-1EC4-42CB-85AC-6BAB0F866FFE}"/>
            </c:ext>
          </c:extLst>
        </c:ser>
        <c:ser>
          <c:idx val="5"/>
          <c:order val="5"/>
          <c:tx>
            <c:strRef>
              <c:f>Feuil1!$G$1</c:f>
              <c:strCache>
                <c:ptCount val="1"/>
                <c:pt idx="0">
                  <c:v>Real Estate</c:v>
                </c:pt>
              </c:strCache>
            </c:strRef>
          </c:tx>
          <c:spPr>
            <a:solidFill>
              <a:schemeClr val="accent6"/>
            </a:solidFill>
            <a:ln>
              <a:noFill/>
            </a:ln>
            <a:effectLst/>
          </c:spPr>
          <c:invertIfNegative val="0"/>
          <c:dLbls>
            <c:dLbl>
              <c:idx val="1"/>
              <c:layout>
                <c:manualLayout>
                  <c:x val="-2.79642119740114E-3"/>
                  <c:y val="-4.1377258146668081E-2"/>
                </c:manualLayout>
              </c:layout>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33EC-4DCD-AEA2-90A0E7B30D9E}"/>
                </c:ext>
              </c:extLst>
            </c:dLbl>
            <c:spPr>
              <a:noFill/>
              <a:ln>
                <a:noFill/>
              </a:ln>
              <a:effectLst/>
            </c:spPr>
            <c:txPr>
              <a:bodyPr rot="0" spcFirstLastPara="1" vertOverflow="ellipsis" vert="horz" wrap="square" anchor="ctr" anchorCtr="1"/>
              <a:lstStyle/>
              <a:p>
                <a:pPr>
                  <a:defRPr sz="1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Feuil1!$A$2:$A$3</c:f>
              <c:numCache>
                <c:formatCode>General</c:formatCode>
                <c:ptCount val="2"/>
                <c:pt idx="0">
                  <c:v>2013</c:v>
                </c:pt>
                <c:pt idx="1">
                  <c:v>2018</c:v>
                </c:pt>
              </c:numCache>
            </c:numRef>
          </c:cat>
          <c:val>
            <c:numRef>
              <c:f>Feuil1!$G$2:$G$3</c:f>
              <c:numCache>
                <c:formatCode>General</c:formatCode>
                <c:ptCount val="2"/>
                <c:pt idx="0">
                  <c:v>8</c:v>
                </c:pt>
                <c:pt idx="1">
                  <c:v>3</c:v>
                </c:pt>
              </c:numCache>
            </c:numRef>
          </c:val>
          <c:extLst>
            <c:ext xmlns:c16="http://schemas.microsoft.com/office/drawing/2014/chart" uri="{C3380CC4-5D6E-409C-BE32-E72D297353CC}">
              <c16:uniqueId val="{00000005-1EC4-42CB-85AC-6BAB0F866FFE}"/>
            </c:ext>
          </c:extLst>
        </c:ser>
        <c:dLbls>
          <c:showLegendKey val="0"/>
          <c:showVal val="0"/>
          <c:showCatName val="0"/>
          <c:showSerName val="0"/>
          <c:showPercent val="0"/>
          <c:showBubbleSize val="0"/>
        </c:dLbls>
        <c:gapWidth val="150"/>
        <c:overlap val="100"/>
        <c:axId val="112752128"/>
        <c:axId val="112753664"/>
      </c:barChart>
      <c:catAx>
        <c:axId val="11275212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12753664"/>
        <c:crosses val="autoZero"/>
        <c:auto val="1"/>
        <c:lblAlgn val="ctr"/>
        <c:lblOffset val="100"/>
        <c:noMultiLvlLbl val="0"/>
      </c:catAx>
      <c:valAx>
        <c:axId val="112753664"/>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12752128"/>
        <c:crosses val="autoZero"/>
        <c:crossBetween val="between"/>
      </c:valAx>
      <c:spPr>
        <a:noFill/>
        <a:ln>
          <a:noFill/>
        </a:ln>
        <a:effectLst/>
      </c:spPr>
    </c:plotArea>
    <c:legend>
      <c:legendPos val="r"/>
      <c:legendEntry>
        <c:idx val="4"/>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Entry>
      <c:layout>
        <c:manualLayout>
          <c:xMode val="edge"/>
          <c:yMode val="edge"/>
          <c:x val="0.64973367308114116"/>
          <c:y val="2.0698059801348347E-2"/>
          <c:w val="0.34700631553758982"/>
          <c:h val="0.977513699194713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w="9525" cap="flat" cmpd="sng" algn="ctr">
      <a:noFill/>
      <a:prstDash val="solid"/>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Feuil1!$B$1</c:f>
              <c:strCache>
                <c:ptCount val="1"/>
                <c:pt idx="0">
                  <c:v>Energy</c:v>
                </c:pt>
              </c:strCache>
            </c:strRef>
          </c:tx>
          <c:spPr>
            <a:ln>
              <a:solidFill>
                <a:schemeClr val="tx1">
                  <a:lumMod val="50000"/>
                  <a:lumOff val="50000"/>
                </a:schemeClr>
              </a:solidFill>
            </a:ln>
          </c:spPr>
          <c:invertIfNegative val="0"/>
          <c:dLbls>
            <c:spPr>
              <a:noFill/>
              <a:ln>
                <a:noFill/>
              </a:ln>
              <a:effectLst/>
            </c:spPr>
            <c:txPr>
              <a:bodyPr/>
              <a:lstStyle/>
              <a:p>
                <a:pPr>
                  <a:defRPr sz="1000" b="1"/>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Feuil1!$A$2</c:f>
              <c:strCache>
                <c:ptCount val="1"/>
                <c:pt idx="0">
                  <c:v>Financing Needs</c:v>
                </c:pt>
              </c:strCache>
            </c:strRef>
          </c:cat>
          <c:val>
            <c:numRef>
              <c:f>Feuil1!$B$2</c:f>
              <c:numCache>
                <c:formatCode>General</c:formatCode>
                <c:ptCount val="1"/>
                <c:pt idx="0">
                  <c:v>90</c:v>
                </c:pt>
              </c:numCache>
            </c:numRef>
          </c:val>
          <c:extLst>
            <c:ext xmlns:c16="http://schemas.microsoft.com/office/drawing/2014/chart" uri="{C3380CC4-5D6E-409C-BE32-E72D297353CC}">
              <c16:uniqueId val="{00000000-9412-45BA-B74C-8D64310BDF86}"/>
            </c:ext>
          </c:extLst>
        </c:ser>
        <c:ser>
          <c:idx val="1"/>
          <c:order val="1"/>
          <c:tx>
            <c:strRef>
              <c:f>Feuil1!$C$1</c:f>
              <c:strCache>
                <c:ptCount val="1"/>
                <c:pt idx="0">
                  <c:v>Food &amp; Agriculture</c:v>
                </c:pt>
              </c:strCache>
            </c:strRef>
          </c:tx>
          <c:invertIfNegative val="0"/>
          <c:dLbls>
            <c:spPr>
              <a:noFill/>
              <a:ln>
                <a:noFill/>
              </a:ln>
              <a:effectLst/>
            </c:spPr>
            <c:txPr>
              <a:bodyPr/>
              <a:lstStyle/>
              <a:p>
                <a:pPr>
                  <a:defRPr sz="10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Feuil1!$A$2</c:f>
              <c:strCache>
                <c:ptCount val="1"/>
                <c:pt idx="0">
                  <c:v>Financing Needs</c:v>
                </c:pt>
              </c:strCache>
            </c:strRef>
          </c:cat>
          <c:val>
            <c:numRef>
              <c:f>Feuil1!$C$2</c:f>
              <c:numCache>
                <c:formatCode>General</c:formatCode>
                <c:ptCount val="1"/>
                <c:pt idx="0">
                  <c:v>40</c:v>
                </c:pt>
              </c:numCache>
            </c:numRef>
          </c:val>
          <c:extLst>
            <c:ext xmlns:c16="http://schemas.microsoft.com/office/drawing/2014/chart" uri="{C3380CC4-5D6E-409C-BE32-E72D297353CC}">
              <c16:uniqueId val="{00000001-9412-45BA-B74C-8D64310BDF86}"/>
            </c:ext>
          </c:extLst>
        </c:ser>
        <c:ser>
          <c:idx val="2"/>
          <c:order val="2"/>
          <c:tx>
            <c:strRef>
              <c:f>Feuil1!$D$1</c:f>
              <c:strCache>
                <c:ptCount val="1"/>
                <c:pt idx="0">
                  <c:v>Industrialization</c:v>
                </c:pt>
              </c:strCache>
            </c:strRef>
          </c:tx>
          <c:spPr>
            <a:solidFill>
              <a:srgbClr val="F7A7A7"/>
            </a:solidFill>
          </c:spPr>
          <c:invertIfNegative val="0"/>
          <c:dLbls>
            <c:dLbl>
              <c:idx val="0"/>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412-45BA-B74C-8D64310BDF86}"/>
                </c:ext>
              </c:extLst>
            </c:dLbl>
            <c:spPr>
              <a:noFill/>
              <a:ln>
                <a:noFill/>
              </a:ln>
              <a:effectLst/>
            </c:spPr>
            <c:txPr>
              <a:bodyPr/>
              <a:lstStyle/>
              <a:p>
                <a:pPr>
                  <a:defRPr sz="1000" b="1"/>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Feuil1!$A$2</c:f>
              <c:strCache>
                <c:ptCount val="1"/>
                <c:pt idx="0">
                  <c:v>Financing Needs</c:v>
                </c:pt>
              </c:strCache>
            </c:strRef>
          </c:cat>
          <c:val>
            <c:numRef>
              <c:f>Feuil1!$D$2</c:f>
              <c:numCache>
                <c:formatCode>General</c:formatCode>
                <c:ptCount val="1"/>
                <c:pt idx="0">
                  <c:v>40</c:v>
                </c:pt>
              </c:numCache>
            </c:numRef>
          </c:val>
          <c:extLst>
            <c:ext xmlns:c16="http://schemas.microsoft.com/office/drawing/2014/chart" uri="{C3380CC4-5D6E-409C-BE32-E72D297353CC}">
              <c16:uniqueId val="{00000003-9412-45BA-B74C-8D64310BDF86}"/>
            </c:ext>
          </c:extLst>
        </c:ser>
        <c:ser>
          <c:idx val="3"/>
          <c:order val="3"/>
          <c:tx>
            <c:strRef>
              <c:f>Feuil1!$E$1</c:f>
              <c:strCache>
                <c:ptCount val="1"/>
                <c:pt idx="0">
                  <c:v>Regional Integration</c:v>
                </c:pt>
              </c:strCache>
            </c:strRef>
          </c:tx>
          <c:invertIfNegative val="0"/>
          <c:dLbls>
            <c:spPr>
              <a:noFill/>
              <a:ln>
                <a:noFill/>
              </a:ln>
              <a:effectLst/>
            </c:spPr>
            <c:txPr>
              <a:bodyPr/>
              <a:lstStyle/>
              <a:p>
                <a:pPr>
                  <a:defRPr sz="1000"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Feuil1!$A$2</c:f>
              <c:strCache>
                <c:ptCount val="1"/>
                <c:pt idx="0">
                  <c:v>Financing Needs</c:v>
                </c:pt>
              </c:strCache>
            </c:strRef>
          </c:cat>
          <c:val>
            <c:numRef>
              <c:f>Feuil1!$E$2</c:f>
              <c:numCache>
                <c:formatCode>General</c:formatCode>
                <c:ptCount val="1"/>
                <c:pt idx="0">
                  <c:v>10</c:v>
                </c:pt>
              </c:numCache>
            </c:numRef>
          </c:val>
          <c:extLst>
            <c:ext xmlns:c16="http://schemas.microsoft.com/office/drawing/2014/chart" uri="{C3380CC4-5D6E-409C-BE32-E72D297353CC}">
              <c16:uniqueId val="{00000004-9412-45BA-B74C-8D64310BDF86}"/>
            </c:ext>
          </c:extLst>
        </c:ser>
        <c:ser>
          <c:idx val="4"/>
          <c:order val="4"/>
          <c:tx>
            <c:strRef>
              <c:f>Feuil1!$F$1</c:f>
              <c:strCache>
                <c:ptCount val="1"/>
                <c:pt idx="0">
                  <c:v>Life Conditions Improvment</c:v>
                </c:pt>
              </c:strCache>
            </c:strRef>
          </c:tx>
          <c:spPr>
            <a:solidFill>
              <a:srgbClr val="C00000"/>
            </a:solidFill>
          </c:spPr>
          <c:invertIfNegative val="0"/>
          <c:dLbls>
            <c:dLbl>
              <c:idx val="0"/>
              <c:layout>
                <c:manualLayout>
                  <c:x val="-2.9394882050142578E-3"/>
                  <c:y val="-3.8815224859348289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9412-45BA-B74C-8D64310BDF86}"/>
                </c:ext>
              </c:extLst>
            </c:dLbl>
            <c:spPr>
              <a:noFill/>
              <a:ln>
                <a:noFill/>
              </a:ln>
              <a:effectLst/>
            </c:spPr>
            <c:txPr>
              <a:bodyPr/>
              <a:lstStyle/>
              <a:p>
                <a:pPr>
                  <a:defRPr sz="10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Feuil1!$A$2</c:f>
              <c:strCache>
                <c:ptCount val="1"/>
                <c:pt idx="0">
                  <c:v>Financing Needs</c:v>
                </c:pt>
              </c:strCache>
            </c:strRef>
          </c:cat>
          <c:val>
            <c:numRef>
              <c:f>Feuil1!$F$2</c:f>
              <c:numCache>
                <c:formatCode>General</c:formatCode>
                <c:ptCount val="1"/>
                <c:pt idx="0">
                  <c:v>5.5</c:v>
                </c:pt>
              </c:numCache>
            </c:numRef>
          </c:val>
          <c:extLst>
            <c:ext xmlns:c16="http://schemas.microsoft.com/office/drawing/2014/chart" uri="{C3380CC4-5D6E-409C-BE32-E72D297353CC}">
              <c16:uniqueId val="{00000006-9412-45BA-B74C-8D64310BDF86}"/>
            </c:ext>
          </c:extLst>
        </c:ser>
        <c:dLbls>
          <c:showLegendKey val="0"/>
          <c:showVal val="0"/>
          <c:showCatName val="0"/>
          <c:showSerName val="0"/>
          <c:showPercent val="0"/>
          <c:showBubbleSize val="0"/>
        </c:dLbls>
        <c:gapWidth val="150"/>
        <c:overlap val="100"/>
        <c:axId val="134788608"/>
        <c:axId val="134790144"/>
      </c:barChart>
      <c:catAx>
        <c:axId val="134788608"/>
        <c:scaling>
          <c:orientation val="minMax"/>
        </c:scaling>
        <c:delete val="0"/>
        <c:axPos val="b"/>
        <c:numFmt formatCode="General" sourceLinked="0"/>
        <c:majorTickMark val="out"/>
        <c:minorTickMark val="none"/>
        <c:tickLblPos val="nextTo"/>
        <c:txPr>
          <a:bodyPr/>
          <a:lstStyle/>
          <a:p>
            <a:pPr>
              <a:defRPr sz="1200" b="1"/>
            </a:pPr>
            <a:endParaRPr lang="en-US"/>
          </a:p>
        </c:txPr>
        <c:crossAx val="134790144"/>
        <c:crosses val="autoZero"/>
        <c:auto val="1"/>
        <c:lblAlgn val="ctr"/>
        <c:lblOffset val="100"/>
        <c:noMultiLvlLbl val="0"/>
      </c:catAx>
      <c:valAx>
        <c:axId val="134790144"/>
        <c:scaling>
          <c:orientation val="minMax"/>
        </c:scaling>
        <c:delete val="0"/>
        <c:axPos val="l"/>
        <c:numFmt formatCode="General" sourceLinked="1"/>
        <c:majorTickMark val="out"/>
        <c:minorTickMark val="none"/>
        <c:tickLblPos val="nextTo"/>
        <c:txPr>
          <a:bodyPr/>
          <a:lstStyle/>
          <a:p>
            <a:pPr>
              <a:defRPr sz="1800" baseline="0"/>
            </a:pPr>
            <a:endParaRPr lang="en-US"/>
          </a:p>
        </c:txPr>
        <c:crossAx val="134788608"/>
        <c:crosses val="autoZero"/>
        <c:crossBetween val="between"/>
      </c:valAx>
    </c:plotArea>
    <c:legend>
      <c:legendPos val="r"/>
      <c:layout>
        <c:manualLayout>
          <c:xMode val="edge"/>
          <c:yMode val="edge"/>
          <c:x val="0.57289185888497984"/>
          <c:y val="9.0694982016631287E-2"/>
          <c:w val="0.37237312018061225"/>
          <c:h val="0.8598284428187557"/>
        </c:manualLayout>
      </c:layout>
      <c:overlay val="0"/>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176747529238857"/>
          <c:y val="8.8472560588506027E-2"/>
          <c:w val="0.72252582135682564"/>
          <c:h val="0.798530234626317"/>
        </c:manualLayout>
      </c:layout>
      <c:barChart>
        <c:barDir val="col"/>
        <c:grouping val="stacked"/>
        <c:varyColors val="0"/>
        <c:ser>
          <c:idx val="0"/>
          <c:order val="0"/>
          <c:tx>
            <c:strRef>
              <c:f>Feuil1!$B$1</c:f>
              <c:strCache>
                <c:ptCount val="1"/>
                <c:pt idx="0">
                  <c:v>Banks Assets</c:v>
                </c:pt>
              </c:strCache>
            </c:strRef>
          </c:tx>
          <c:spPr>
            <a:ln>
              <a:solidFill>
                <a:srgbClr val="000000">
                  <a:lumMod val="50000"/>
                  <a:lumOff val="50000"/>
                </a:srgbClr>
              </a:solid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Feuil1!$A$2</c:f>
              <c:strCache>
                <c:ptCount val="1"/>
                <c:pt idx="0">
                  <c:v>Financial Institutions Assets</c:v>
                </c:pt>
              </c:strCache>
            </c:strRef>
          </c:cat>
          <c:val>
            <c:numRef>
              <c:f>Feuil1!$B$2</c:f>
              <c:numCache>
                <c:formatCode>General</c:formatCode>
                <c:ptCount val="1"/>
                <c:pt idx="0">
                  <c:v>800</c:v>
                </c:pt>
              </c:numCache>
            </c:numRef>
          </c:val>
          <c:extLst>
            <c:ext xmlns:c16="http://schemas.microsoft.com/office/drawing/2014/chart" uri="{C3380CC4-5D6E-409C-BE32-E72D297353CC}">
              <c16:uniqueId val="{00000001-ED07-4E19-B708-5B95753AA43C}"/>
            </c:ext>
          </c:extLst>
        </c:ser>
        <c:ser>
          <c:idx val="1"/>
          <c:order val="1"/>
          <c:tx>
            <c:strRef>
              <c:f>Feuil1!$C$1</c:f>
              <c:strCache>
                <c:ptCount val="1"/>
                <c:pt idx="0">
                  <c:v>Institutional Investors Assets</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Feuil1!$A$2</c:f>
              <c:strCache>
                <c:ptCount val="1"/>
                <c:pt idx="0">
                  <c:v>Financial Institutions Assets</c:v>
                </c:pt>
              </c:strCache>
            </c:strRef>
          </c:cat>
          <c:val>
            <c:numRef>
              <c:f>Feuil1!$C$2</c:f>
              <c:numCache>
                <c:formatCode>General</c:formatCode>
                <c:ptCount val="1"/>
                <c:pt idx="0">
                  <c:v>550</c:v>
                </c:pt>
              </c:numCache>
            </c:numRef>
          </c:val>
          <c:extLst>
            <c:ext xmlns:c16="http://schemas.microsoft.com/office/drawing/2014/chart" uri="{C3380CC4-5D6E-409C-BE32-E72D297353CC}">
              <c16:uniqueId val="{00000002-ED07-4E19-B708-5B95753AA43C}"/>
            </c:ext>
          </c:extLst>
        </c:ser>
        <c:dLbls>
          <c:showLegendKey val="0"/>
          <c:showVal val="0"/>
          <c:showCatName val="0"/>
          <c:showSerName val="0"/>
          <c:showPercent val="0"/>
          <c:showBubbleSize val="0"/>
        </c:dLbls>
        <c:gapWidth val="150"/>
        <c:overlap val="100"/>
        <c:axId val="133185920"/>
        <c:axId val="133187456"/>
      </c:barChart>
      <c:catAx>
        <c:axId val="133185920"/>
        <c:scaling>
          <c:orientation val="minMax"/>
        </c:scaling>
        <c:delete val="0"/>
        <c:axPos val="b"/>
        <c:numFmt formatCode="General" sourceLinked="0"/>
        <c:majorTickMark val="out"/>
        <c:minorTickMark val="none"/>
        <c:tickLblPos val="nextTo"/>
        <c:crossAx val="133187456"/>
        <c:crosses val="autoZero"/>
        <c:auto val="1"/>
        <c:lblAlgn val="ctr"/>
        <c:lblOffset val="100"/>
        <c:noMultiLvlLbl val="0"/>
      </c:catAx>
      <c:valAx>
        <c:axId val="133187456"/>
        <c:scaling>
          <c:orientation val="minMax"/>
          <c:max val="1400"/>
        </c:scaling>
        <c:delete val="0"/>
        <c:axPos val="l"/>
        <c:numFmt formatCode="General" sourceLinked="1"/>
        <c:majorTickMark val="out"/>
        <c:minorTickMark val="none"/>
        <c:tickLblPos val="nextTo"/>
        <c:txPr>
          <a:bodyPr/>
          <a:lstStyle/>
          <a:p>
            <a:pPr>
              <a:defRPr sz="1600"/>
            </a:pPr>
            <a:endParaRPr lang="en-US"/>
          </a:p>
        </c:txPr>
        <c:crossAx val="133185920"/>
        <c:crosses val="autoZero"/>
        <c:crossBetween val="between"/>
      </c:valAx>
    </c:plotArea>
    <c:legend>
      <c:legendPos val="r"/>
      <c:layout>
        <c:manualLayout>
          <c:xMode val="edge"/>
          <c:yMode val="edge"/>
          <c:x val="0.70980929130450621"/>
          <c:y val="0.25806929190407413"/>
          <c:w val="0.27386255807642501"/>
          <c:h val="0.38944595165011708"/>
        </c:manualLayout>
      </c:layout>
      <c:overlay val="0"/>
      <c:txPr>
        <a:bodyPr/>
        <a:lstStyle/>
        <a:p>
          <a:pPr>
            <a:defRPr sz="11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0.13462</cdr:x>
      <cdr:y>0</cdr:y>
    </cdr:from>
    <cdr:to>
      <cdr:x>0.6351</cdr:x>
      <cdr:y>0.12295</cdr:y>
    </cdr:to>
    <cdr:sp macro="" textlink="">
      <cdr:nvSpPr>
        <cdr:cNvPr id="2" name="Rectangle 1"/>
        <cdr:cNvSpPr/>
      </cdr:nvSpPr>
      <cdr:spPr>
        <a:xfrm xmlns:a="http://schemas.openxmlformats.org/drawingml/2006/main">
          <a:off x="504055" y="-1"/>
          <a:ext cx="1874006" cy="274455"/>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3891A7">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ysClr val="window" lastClr="FFFFFF"/>
              </a:solidFill>
              <a:latin typeface="Cambria"/>
            </a:defRPr>
          </a:lvl1pPr>
          <a:lvl2pPr marL="457200" algn="l" defTabSz="914400" rtl="0" eaLnBrk="1" latinLnBrk="0" hangingPunct="1">
            <a:defRPr sz="1800" kern="1200">
              <a:solidFill>
                <a:sysClr val="window" lastClr="FFFFFF"/>
              </a:solidFill>
              <a:latin typeface="Cambria"/>
            </a:defRPr>
          </a:lvl2pPr>
          <a:lvl3pPr marL="914400" algn="l" defTabSz="914400" rtl="0" eaLnBrk="1" latinLnBrk="0" hangingPunct="1">
            <a:defRPr sz="1800" kern="1200">
              <a:solidFill>
                <a:sysClr val="window" lastClr="FFFFFF"/>
              </a:solidFill>
              <a:latin typeface="Cambria"/>
            </a:defRPr>
          </a:lvl3pPr>
          <a:lvl4pPr marL="1371600" algn="l" defTabSz="914400" rtl="0" eaLnBrk="1" latinLnBrk="0" hangingPunct="1">
            <a:defRPr sz="1800" kern="1200">
              <a:solidFill>
                <a:sysClr val="window" lastClr="FFFFFF"/>
              </a:solidFill>
              <a:latin typeface="Cambria"/>
            </a:defRPr>
          </a:lvl4pPr>
          <a:lvl5pPr marL="1828800" algn="l" defTabSz="914400" rtl="0" eaLnBrk="1" latinLnBrk="0" hangingPunct="1">
            <a:defRPr sz="1800" kern="1200">
              <a:solidFill>
                <a:sysClr val="window" lastClr="FFFFFF"/>
              </a:solidFill>
              <a:latin typeface="Cambria"/>
            </a:defRPr>
          </a:lvl5pPr>
          <a:lvl6pPr marL="2286000" algn="l" defTabSz="914400" rtl="0" eaLnBrk="1" latinLnBrk="0" hangingPunct="1">
            <a:defRPr sz="1800" kern="1200">
              <a:solidFill>
                <a:sysClr val="window" lastClr="FFFFFF"/>
              </a:solidFill>
              <a:latin typeface="Cambria"/>
            </a:defRPr>
          </a:lvl6pPr>
          <a:lvl7pPr marL="2743200" algn="l" defTabSz="914400" rtl="0" eaLnBrk="1" latinLnBrk="0" hangingPunct="1">
            <a:defRPr sz="1800" kern="1200">
              <a:solidFill>
                <a:sysClr val="window" lastClr="FFFFFF"/>
              </a:solidFill>
              <a:latin typeface="Cambria"/>
            </a:defRPr>
          </a:lvl7pPr>
          <a:lvl8pPr marL="3200400" algn="l" defTabSz="914400" rtl="0" eaLnBrk="1" latinLnBrk="0" hangingPunct="1">
            <a:defRPr sz="1800" kern="1200">
              <a:solidFill>
                <a:sysClr val="window" lastClr="FFFFFF"/>
              </a:solidFill>
              <a:latin typeface="Cambria"/>
            </a:defRPr>
          </a:lvl8pPr>
          <a:lvl9pPr marL="3657600" algn="l" defTabSz="914400" rtl="0" eaLnBrk="1" latinLnBrk="0" hangingPunct="1">
            <a:defRPr sz="1800" kern="1200">
              <a:solidFill>
                <a:sysClr val="window" lastClr="FFFFFF"/>
              </a:solidFill>
              <a:latin typeface="Cambria"/>
            </a:defRPr>
          </a:lvl9pPr>
        </a:lstStyle>
        <a:p xmlns:a="http://schemas.openxmlformats.org/drawingml/2006/main">
          <a:pPr algn="ctr"/>
          <a:r>
            <a:rPr lang="fr-FR" sz="1100" b="1" dirty="0">
              <a:solidFill>
                <a:sysClr val="windowText" lastClr="000000"/>
              </a:solidFill>
            </a:rPr>
            <a:t>Nigeria Pension Funds - Assets Allocation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41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41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376899"/>
            <a:ext cx="2946400" cy="49418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376899"/>
            <a:ext cx="2946400" cy="49418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41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41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30275" y="739775"/>
            <a:ext cx="4938713" cy="37036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689239"/>
            <a:ext cx="5438775" cy="444293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376899"/>
            <a:ext cx="2946400" cy="49418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376899"/>
            <a:ext cx="2946400" cy="49418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a:t>
            </a:fld>
            <a:endParaRPr lang="en-GB" dirty="0"/>
          </a:p>
        </p:txBody>
      </p:sp>
    </p:spTree>
    <p:extLst>
      <p:ext uri="{BB962C8B-B14F-4D97-AF65-F5344CB8AC3E}">
        <p14:creationId xmlns:p14="http://schemas.microsoft.com/office/powerpoint/2010/main" val="3785183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24</a:t>
            </a:fld>
            <a:endParaRPr lang="en-GB"/>
          </a:p>
        </p:txBody>
      </p:sp>
    </p:spTree>
    <p:extLst>
      <p:ext uri="{BB962C8B-B14F-4D97-AF65-F5344CB8AC3E}">
        <p14:creationId xmlns:p14="http://schemas.microsoft.com/office/powerpoint/2010/main" val="405302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685800" eaLnBrk="1" hangingPunct="1">
              <a:lnSpc>
                <a:spcPct val="150000"/>
              </a:lnSpc>
              <a:spcBef>
                <a:spcPts val="750"/>
              </a:spcBef>
              <a:spcAft>
                <a:spcPts val="600"/>
              </a:spcAft>
              <a:buFont typeface="Arial" panose="020B0604020202020204" pitchFamily="34" charset="0"/>
              <a:buChar char="•"/>
              <a:defRPr/>
            </a:pPr>
            <a:r>
              <a:rPr lang="fr-FR" altLang="fr-FR" sz="1000" kern="1200" dirty="0" err="1">
                <a:solidFill>
                  <a:srgbClr val="336600"/>
                </a:solidFill>
                <a:latin typeface="Arial" charset="0"/>
                <a:ea typeface="+mn-ea"/>
                <a:cs typeface="+mn-cs"/>
              </a:rPr>
              <a:t>Africa’s</a:t>
            </a:r>
            <a:r>
              <a:rPr lang="fr-FR" altLang="fr-FR" sz="1000" kern="1200" dirty="0">
                <a:solidFill>
                  <a:srgbClr val="336600"/>
                </a:solidFill>
                <a:latin typeface="Arial" charset="0"/>
                <a:ea typeface="+mn-ea"/>
                <a:cs typeface="+mn-cs"/>
              </a:rPr>
              <a:t> TF gap of USD 100 billion </a:t>
            </a:r>
            <a:r>
              <a:rPr lang="fr-FR" altLang="fr-FR" sz="1000" kern="1200" dirty="0" err="1">
                <a:solidFill>
                  <a:srgbClr val="336600"/>
                </a:solidFill>
                <a:latin typeface="Arial" charset="0"/>
                <a:ea typeface="+mn-ea"/>
                <a:cs typeface="+mn-cs"/>
              </a:rPr>
              <a:t>is</a:t>
            </a:r>
            <a:r>
              <a:rPr lang="fr-FR" altLang="fr-FR" sz="1000" kern="1200" dirty="0">
                <a:solidFill>
                  <a:srgbClr val="336600"/>
                </a:solidFill>
                <a:latin typeface="Arial" charset="0"/>
                <a:ea typeface="+mn-ea"/>
                <a:cs typeface="+mn-cs"/>
              </a:rPr>
              <a:t> </a:t>
            </a:r>
            <a:r>
              <a:rPr lang="fr-FR" altLang="fr-FR" sz="1000" kern="1200" dirty="0" err="1">
                <a:solidFill>
                  <a:srgbClr val="336600"/>
                </a:solidFill>
                <a:latin typeface="Arial" charset="0"/>
                <a:ea typeface="+mn-ea"/>
                <a:cs typeface="+mn-cs"/>
              </a:rPr>
              <a:t>significant</a:t>
            </a:r>
            <a:endParaRPr lang="fr-FR" altLang="fr-FR" sz="1000" kern="1200" dirty="0">
              <a:solidFill>
                <a:srgbClr val="336600"/>
              </a:solidFill>
              <a:latin typeface="Arial" charset="0"/>
              <a:ea typeface="+mn-ea"/>
              <a:cs typeface="+mn-cs"/>
            </a:endParaRPr>
          </a:p>
          <a:p>
            <a:pPr marL="171450" indent="-171450" defTabSz="685800" eaLnBrk="1" hangingPunct="1">
              <a:lnSpc>
                <a:spcPct val="150000"/>
              </a:lnSpc>
              <a:spcBef>
                <a:spcPts val="750"/>
              </a:spcBef>
              <a:spcAft>
                <a:spcPts val="600"/>
              </a:spcAft>
              <a:buFont typeface="Arial" panose="020B0604020202020204" pitchFamily="34" charset="0"/>
              <a:buChar char="•"/>
              <a:defRPr/>
            </a:pPr>
            <a:r>
              <a:rPr lang="fr-FR" altLang="fr-FR" sz="1000" kern="1200" dirty="0" err="1">
                <a:solidFill>
                  <a:srgbClr val="336600"/>
                </a:solidFill>
                <a:latin typeface="Arial" charset="0"/>
                <a:ea typeface="+mn-ea"/>
                <a:cs typeface="+mn-cs"/>
              </a:rPr>
              <a:t>SMEs</a:t>
            </a:r>
            <a:r>
              <a:rPr lang="fr-FR" altLang="fr-FR" sz="1000" kern="1200" dirty="0">
                <a:solidFill>
                  <a:srgbClr val="336600"/>
                </a:solidFill>
                <a:latin typeface="Arial" charset="0"/>
                <a:ea typeface="+mn-ea"/>
                <a:cs typeface="+mn-cs"/>
              </a:rPr>
              <a:t> and intra-Africa </a:t>
            </a:r>
            <a:r>
              <a:rPr lang="fr-FR" altLang="fr-FR" sz="1000" kern="1200" dirty="0" err="1">
                <a:solidFill>
                  <a:srgbClr val="336600"/>
                </a:solidFill>
                <a:latin typeface="Arial" charset="0"/>
                <a:ea typeface="+mn-ea"/>
                <a:cs typeface="+mn-cs"/>
              </a:rPr>
              <a:t>trade</a:t>
            </a:r>
            <a:r>
              <a:rPr lang="fr-FR" altLang="fr-FR" sz="1000" kern="1200" dirty="0">
                <a:solidFill>
                  <a:srgbClr val="336600"/>
                </a:solidFill>
                <a:latin typeface="Arial" charset="0"/>
                <a:ea typeface="+mn-ea"/>
                <a:cs typeface="+mn-cs"/>
              </a:rPr>
              <a:t> are </a:t>
            </a:r>
            <a:r>
              <a:rPr lang="fr-FR" altLang="fr-FR" sz="1000" kern="1200" dirty="0" err="1">
                <a:solidFill>
                  <a:srgbClr val="336600"/>
                </a:solidFill>
                <a:latin typeface="Arial" charset="0"/>
                <a:ea typeface="+mn-ea"/>
                <a:cs typeface="+mn-cs"/>
              </a:rPr>
              <a:t>underserved</a:t>
            </a:r>
            <a:endParaRPr lang="fr-FR" altLang="fr-FR" sz="1000" kern="1200" dirty="0">
              <a:solidFill>
                <a:srgbClr val="336600"/>
              </a:solidFill>
              <a:latin typeface="Arial" charset="0"/>
              <a:ea typeface="+mn-ea"/>
              <a:cs typeface="+mn-cs"/>
            </a:endParaRPr>
          </a:p>
          <a:p>
            <a:pPr marL="171450" indent="-171450" defTabSz="685800" eaLnBrk="1" hangingPunct="1">
              <a:spcBef>
                <a:spcPts val="750"/>
              </a:spcBef>
              <a:spcAft>
                <a:spcPts val="600"/>
              </a:spcAft>
              <a:buFont typeface="Arial" panose="020B0604020202020204" pitchFamily="34" charset="0"/>
              <a:buChar char="•"/>
              <a:defRPr/>
            </a:pPr>
            <a:r>
              <a:rPr lang="fr-FR" altLang="fr-FR" sz="1000" kern="1200" dirty="0" err="1">
                <a:solidFill>
                  <a:srgbClr val="336600"/>
                </a:solidFill>
                <a:latin typeface="Arial" charset="0"/>
                <a:ea typeface="+mn-ea"/>
                <a:cs typeface="+mn-cs"/>
              </a:rPr>
              <a:t>Regulation</a:t>
            </a:r>
            <a:r>
              <a:rPr lang="fr-FR" altLang="fr-FR" sz="1000" kern="1200" dirty="0">
                <a:solidFill>
                  <a:srgbClr val="336600"/>
                </a:solidFill>
                <a:latin typeface="Arial" charset="0"/>
                <a:ea typeface="+mn-ea"/>
                <a:cs typeface="+mn-cs"/>
              </a:rPr>
              <a:t> and AML/KYC </a:t>
            </a:r>
            <a:r>
              <a:rPr lang="fr-FR" altLang="fr-FR" sz="1000" kern="1200" dirty="0" err="1">
                <a:solidFill>
                  <a:srgbClr val="336600"/>
                </a:solidFill>
                <a:latin typeface="Arial" charset="0"/>
                <a:ea typeface="+mn-ea"/>
                <a:cs typeface="+mn-cs"/>
              </a:rPr>
              <a:t>requirements</a:t>
            </a:r>
            <a:r>
              <a:rPr lang="fr-FR" altLang="fr-FR" sz="1000" kern="1200" dirty="0">
                <a:solidFill>
                  <a:srgbClr val="336600"/>
                </a:solidFill>
                <a:latin typeface="Arial" charset="0"/>
                <a:ea typeface="+mn-ea"/>
                <a:cs typeface="+mn-cs"/>
              </a:rPr>
              <a:t> have a big impact on </a:t>
            </a:r>
            <a:r>
              <a:rPr lang="fr-FR" altLang="fr-FR" sz="1000" kern="1200" dirty="0" err="1">
                <a:solidFill>
                  <a:srgbClr val="336600"/>
                </a:solidFill>
                <a:latin typeface="Arial" charset="0"/>
                <a:ea typeface="+mn-ea"/>
                <a:cs typeface="+mn-cs"/>
              </a:rPr>
              <a:t>availability</a:t>
            </a:r>
            <a:r>
              <a:rPr lang="fr-FR" altLang="fr-FR" sz="1000" kern="1200" dirty="0">
                <a:solidFill>
                  <a:srgbClr val="336600"/>
                </a:solidFill>
                <a:latin typeface="Arial" charset="0"/>
                <a:ea typeface="+mn-ea"/>
                <a:cs typeface="+mn-cs"/>
              </a:rPr>
              <a:t> of TF</a:t>
            </a:r>
          </a:p>
          <a:p>
            <a:pPr marL="171450" indent="-171450" defTabSz="685800" eaLnBrk="1" hangingPunct="1">
              <a:lnSpc>
                <a:spcPct val="150000"/>
              </a:lnSpc>
              <a:spcBef>
                <a:spcPts val="750"/>
              </a:spcBef>
              <a:spcAft>
                <a:spcPts val="600"/>
              </a:spcAft>
              <a:buFont typeface="Arial" panose="020B0604020202020204" pitchFamily="34" charset="0"/>
              <a:buChar char="•"/>
              <a:defRPr/>
            </a:pPr>
            <a:r>
              <a:rPr lang="fr-FR" altLang="fr-FR" sz="1000" kern="1200" dirty="0">
                <a:solidFill>
                  <a:srgbClr val="336600"/>
                </a:solidFill>
                <a:latin typeface="Arial" charset="0"/>
                <a:ea typeface="+mn-ea"/>
                <a:cs typeface="+mn-cs"/>
              </a:rPr>
              <a:t>Future </a:t>
            </a:r>
            <a:r>
              <a:rPr lang="fr-FR" altLang="fr-FR" sz="1000" kern="1200" dirty="0" err="1">
                <a:solidFill>
                  <a:srgbClr val="336600"/>
                </a:solidFill>
                <a:latin typeface="Arial" charset="0"/>
                <a:ea typeface="+mn-ea"/>
                <a:cs typeface="+mn-cs"/>
              </a:rPr>
              <a:t>studies</a:t>
            </a:r>
            <a:r>
              <a:rPr lang="fr-FR" altLang="fr-FR" sz="1000" kern="1200" dirty="0">
                <a:solidFill>
                  <a:srgbClr val="336600"/>
                </a:solidFill>
                <a:latin typeface="Arial" charset="0"/>
                <a:ea typeface="+mn-ea"/>
                <a:cs typeface="+mn-cs"/>
              </a:rPr>
              <a:t> – </a:t>
            </a:r>
            <a:r>
              <a:rPr lang="fr-FR" altLang="fr-FR" sz="1000" kern="1200" dirty="0" err="1">
                <a:solidFill>
                  <a:srgbClr val="336600"/>
                </a:solidFill>
                <a:latin typeface="Arial" charset="0"/>
                <a:ea typeface="+mn-ea"/>
                <a:cs typeface="+mn-cs"/>
              </a:rPr>
              <a:t>targeted</a:t>
            </a:r>
            <a:r>
              <a:rPr lang="fr-FR" altLang="fr-FR" sz="1000" kern="1200" dirty="0">
                <a:solidFill>
                  <a:srgbClr val="336600"/>
                </a:solidFill>
                <a:latin typeface="Arial" charset="0"/>
                <a:ea typeface="+mn-ea"/>
                <a:cs typeface="+mn-cs"/>
              </a:rPr>
              <a:t> and collaborative</a:t>
            </a:r>
          </a:p>
          <a:p>
            <a:pPr marL="171450" indent="-171450" defTabSz="685800" eaLnBrk="1" hangingPunct="1">
              <a:lnSpc>
                <a:spcPct val="150000"/>
              </a:lnSpc>
              <a:spcBef>
                <a:spcPts val="750"/>
              </a:spcBef>
              <a:spcAft>
                <a:spcPts val="600"/>
              </a:spcAft>
              <a:buFont typeface="Arial" panose="020B0604020202020204" pitchFamily="34" charset="0"/>
              <a:buChar char="•"/>
              <a:defRPr/>
            </a:pPr>
            <a:r>
              <a:rPr lang="fr-FR" altLang="fr-FR" sz="1000" kern="1200" dirty="0">
                <a:solidFill>
                  <a:srgbClr val="336600"/>
                </a:solidFill>
                <a:latin typeface="Arial" charset="0"/>
                <a:ea typeface="+mn-ea"/>
                <a:cs typeface="+mn-cs"/>
              </a:rPr>
              <a:t>Explore alternative </a:t>
            </a:r>
            <a:r>
              <a:rPr lang="fr-FR" altLang="fr-FR" sz="1000" kern="1200" dirty="0" err="1">
                <a:solidFill>
                  <a:srgbClr val="336600"/>
                </a:solidFill>
                <a:latin typeface="Arial" charset="0"/>
                <a:ea typeface="+mn-ea"/>
                <a:cs typeface="+mn-cs"/>
              </a:rPr>
              <a:t>trade</a:t>
            </a:r>
            <a:r>
              <a:rPr lang="fr-FR" altLang="fr-FR" sz="1000" kern="1200" dirty="0">
                <a:solidFill>
                  <a:srgbClr val="336600"/>
                </a:solidFill>
                <a:latin typeface="Arial" charset="0"/>
                <a:ea typeface="+mn-ea"/>
                <a:cs typeface="+mn-cs"/>
              </a:rPr>
              <a:t> </a:t>
            </a:r>
            <a:r>
              <a:rPr lang="fr-FR" altLang="fr-FR" sz="1000" kern="1200" dirty="0" err="1">
                <a:solidFill>
                  <a:srgbClr val="336600"/>
                </a:solidFill>
                <a:latin typeface="Arial" charset="0"/>
                <a:ea typeface="+mn-ea"/>
                <a:cs typeface="+mn-cs"/>
              </a:rPr>
              <a:t>financing</a:t>
            </a:r>
            <a:r>
              <a:rPr lang="fr-FR" altLang="fr-FR" sz="1000" kern="1200" dirty="0">
                <a:solidFill>
                  <a:srgbClr val="336600"/>
                </a:solidFill>
                <a:latin typeface="Arial" charset="0"/>
                <a:ea typeface="+mn-ea"/>
                <a:cs typeface="+mn-cs"/>
              </a:rPr>
              <a:t> sources </a:t>
            </a:r>
          </a:p>
          <a:p>
            <a:endParaRPr lang="en-US" dirty="0"/>
          </a:p>
        </p:txBody>
      </p:sp>
      <p:sp>
        <p:nvSpPr>
          <p:cNvPr id="4" name="Slide Number Placeholder 3"/>
          <p:cNvSpPr>
            <a:spLocks noGrp="1"/>
          </p:cNvSpPr>
          <p:nvPr>
            <p:ph type="sldNum" sz="quarter" idx="5"/>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3024339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32</a:t>
            </a:fld>
            <a:endParaRPr lang="en-GB"/>
          </a:p>
        </p:txBody>
      </p:sp>
    </p:spTree>
    <p:extLst>
      <p:ext uri="{BB962C8B-B14F-4D97-AF65-F5344CB8AC3E}">
        <p14:creationId xmlns:p14="http://schemas.microsoft.com/office/powerpoint/2010/main" val="2398774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IE" sz="1000" dirty="0"/>
              <a:t>Access to financial market is also a</a:t>
            </a:r>
            <a:r>
              <a:rPr lang="en-IE" sz="1000" b="1" dirty="0"/>
              <a:t>:</a:t>
            </a:r>
            <a:endParaRPr lang="en-IE" sz="1000" b="1" i="1" dirty="0"/>
          </a:p>
          <a:p>
            <a:pPr lvl="1"/>
            <a:r>
              <a:rPr lang="en-IE" sz="1100" b="1" i="0" dirty="0"/>
              <a:t>Function of local banks function ability</a:t>
            </a:r>
            <a:r>
              <a:rPr lang="en-IE" sz="1000" b="1" i="0" dirty="0"/>
              <a:t>, </a:t>
            </a:r>
            <a:r>
              <a:rPr lang="en-IE" sz="1000" b="0" i="0" dirty="0"/>
              <a:t>being dependent on local deposits and of local lending and relieving credit constrains to companies</a:t>
            </a:r>
          </a:p>
          <a:p>
            <a:pPr lvl="1"/>
            <a:r>
              <a:rPr lang="en-IE" sz="1100" b="1" i="0" dirty="0"/>
              <a:t>Help vulnerable population </a:t>
            </a:r>
            <a:r>
              <a:rPr lang="en-IE" sz="1000" b="0" i="0" dirty="0"/>
              <a:t>by protecting against climate change risks with insurance</a:t>
            </a:r>
            <a:endParaRPr lang="en-IE" sz="1000" b="1" i="0" dirty="0"/>
          </a:p>
          <a:p>
            <a:pPr lvl="1"/>
            <a:r>
              <a:rPr lang="en-IE" sz="1100" b="1" i="0" dirty="0"/>
              <a:t>Main source of financing sub-sovereign projects</a:t>
            </a:r>
            <a:r>
              <a:rPr lang="en-IE" sz="1000" i="0" dirty="0"/>
              <a:t>, </a:t>
            </a:r>
            <a:r>
              <a:rPr lang="en-IE" sz="1000" b="0" i="0" dirty="0"/>
              <a:t>infrastructure projects,  local corporations, exporters and SMES, to not over-rely or solely rely on foreign currency financing, and improve the credit profile of a country/corporation</a:t>
            </a:r>
            <a:endParaRPr lang="en-IE" sz="1000" b="1" i="0" dirty="0"/>
          </a:p>
          <a:p>
            <a:pPr lvl="1"/>
            <a:r>
              <a:rPr lang="en-IE" sz="1100" b="1" i="0" dirty="0"/>
              <a:t>Key component of local development</a:t>
            </a:r>
            <a:r>
              <a:rPr lang="en-IE" sz="1100" i="0" dirty="0"/>
              <a:t>,</a:t>
            </a:r>
            <a:r>
              <a:rPr lang="en-IE" sz="1100" b="0" i="0" dirty="0"/>
              <a:t> </a:t>
            </a:r>
            <a:r>
              <a:rPr lang="en-IE" sz="1000" b="0" i="0" dirty="0"/>
              <a:t>including (renewable) energy infrastructure, transport and other infrastructure including SDGs and sustainable finance projects</a:t>
            </a:r>
          </a:p>
          <a:p>
            <a:pPr lvl="1"/>
            <a:r>
              <a:rPr lang="en-IE" sz="1100" b="1" i="0" dirty="0"/>
              <a:t>Source of substantial tax revenue and local cheaper funding</a:t>
            </a:r>
            <a:r>
              <a:rPr lang="en-IE" sz="1000" b="1" i="0" dirty="0"/>
              <a:t> </a:t>
            </a:r>
            <a:r>
              <a:rPr lang="en-IE" sz="1000" b="0" i="0" dirty="0"/>
              <a:t>for governments fiscal needs allowing local development and more financial resilience derived from local currency funding</a:t>
            </a:r>
          </a:p>
          <a:p>
            <a:pPr lvl="1"/>
            <a:r>
              <a:rPr lang="en-IE" sz="1100" b="1" i="0" dirty="0"/>
              <a:t>Development of monetary policy instruments</a:t>
            </a:r>
            <a:r>
              <a:rPr lang="en-IE" sz="1100" i="0" dirty="0"/>
              <a:t>, </a:t>
            </a:r>
            <a:r>
              <a:rPr lang="en-IE" sz="1000" b="0" i="0" dirty="0"/>
              <a:t>such as a local risk free rate</a:t>
            </a:r>
          </a:p>
          <a:p>
            <a:endParaRPr lang="en-IE" sz="1000" b="0" i="0"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33</a:t>
            </a:fld>
            <a:endParaRPr lang="en-GB"/>
          </a:p>
        </p:txBody>
      </p:sp>
    </p:spTree>
    <p:extLst>
      <p:ext uri="{BB962C8B-B14F-4D97-AF65-F5344CB8AC3E}">
        <p14:creationId xmlns:p14="http://schemas.microsoft.com/office/powerpoint/2010/main" val="237159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sz="1200" b="0" dirty="0" smtClean="0">
              <a:solidFill>
                <a:srgbClr val="0F5494"/>
              </a:solidFill>
            </a:endParaRPr>
          </a:p>
          <a:p>
            <a:endParaRPr lang="en-IE" sz="1200" b="0" dirty="0" smtClean="0">
              <a:solidFill>
                <a:srgbClr val="0F5494"/>
              </a:solidFill>
            </a:endParaRPr>
          </a:p>
          <a:p>
            <a:r>
              <a:rPr lang="en-IE" sz="1200" b="0" dirty="0" smtClean="0">
                <a:solidFill>
                  <a:srgbClr val="0F5494"/>
                </a:solidFill>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IE" sz="1400" b="1" dirty="0" smtClean="0">
                <a:solidFill>
                  <a:srgbClr val="0F5494"/>
                </a:solidFill>
              </a:rPr>
              <a:t>- Commercial Banks </a:t>
            </a:r>
            <a:r>
              <a:rPr lang="en-IE" sz="1200" b="0" dirty="0" smtClean="0">
                <a:solidFill>
                  <a:srgbClr val="0F5494"/>
                </a:solidFill>
              </a:rPr>
              <a:t>majority of activity is lending to companies 1-3 years, SMEs, retail (mortgage and auto loans), trade finance, sub sovereign institutions. But also generates fees expertise such as IPO, M&amp;A, bond underwriting and Insurance products. Loans tend to be diversified. </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400" b="1" dirty="0" smtClean="0">
                <a:solidFill>
                  <a:srgbClr val="0F5494"/>
                </a:solidFill>
              </a:rPr>
              <a:t>Pensions</a:t>
            </a:r>
            <a:r>
              <a:rPr lang="en-IE" sz="1200" dirty="0" smtClean="0">
                <a:solidFill>
                  <a:srgbClr val="0F5494"/>
                </a:solidFill>
              </a:rPr>
              <a:t>, </a:t>
            </a:r>
            <a:r>
              <a:rPr lang="en-IE" sz="1200" b="0" dirty="0" smtClean="0">
                <a:solidFill>
                  <a:srgbClr val="0F5494"/>
                </a:solidFill>
              </a:rPr>
              <a:t>providing pension solutions and retirement products</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200" b="0" dirty="0" smtClean="0">
                <a:solidFill>
                  <a:srgbClr val="0F5494"/>
                </a:solidFill>
              </a:rPr>
              <a:t>- </a:t>
            </a:r>
            <a:r>
              <a:rPr lang="en-IE" sz="1400" b="1" dirty="0" smtClean="0">
                <a:solidFill>
                  <a:srgbClr val="0F5494"/>
                </a:solidFill>
              </a:rPr>
              <a:t>Insurance</a:t>
            </a:r>
            <a:r>
              <a:rPr lang="en-IE" sz="1200" b="1" dirty="0" smtClean="0">
                <a:solidFill>
                  <a:srgbClr val="0F5494"/>
                </a:solidFill>
              </a:rPr>
              <a:t>, P&amp;C </a:t>
            </a:r>
            <a:r>
              <a:rPr lang="en-IE" sz="1200" b="0" dirty="0" smtClean="0">
                <a:solidFill>
                  <a:srgbClr val="0F5494"/>
                </a:solidFill>
              </a:rPr>
              <a:t>insurance for people (including climate change related risks) </a:t>
            </a:r>
            <a:r>
              <a:rPr lang="en-IE" sz="1200" b="1" dirty="0" smtClean="0">
                <a:solidFill>
                  <a:srgbClr val="0F5494"/>
                </a:solidFill>
              </a:rPr>
              <a:t>and  SMES/companies </a:t>
            </a:r>
            <a:r>
              <a:rPr lang="en-IE" sz="1200" b="0" dirty="0" smtClean="0">
                <a:solidFill>
                  <a:srgbClr val="0F5494"/>
                </a:solidFill>
              </a:rPr>
              <a:t>including shipping, aviation, trade finance or other companies operations. Life insurance products. </a:t>
            </a:r>
            <a:endParaRPr lang="en-IE" sz="1200" b="0" i="1" dirty="0" smtClean="0">
              <a:solidFill>
                <a:srgbClr val="0F5494"/>
              </a:solidFill>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34</a:t>
            </a:fld>
            <a:endParaRPr lang="en-GB"/>
          </a:p>
        </p:txBody>
      </p:sp>
    </p:spTree>
    <p:extLst>
      <p:ext uri="{BB962C8B-B14F-4D97-AF65-F5344CB8AC3E}">
        <p14:creationId xmlns:p14="http://schemas.microsoft.com/office/powerpoint/2010/main" val="2193344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Char char="-"/>
              <a:tabLst/>
              <a:defRPr/>
            </a:pPr>
            <a:r>
              <a:rPr lang="en-IE" sz="1200" b="0" dirty="0" smtClean="0">
                <a:solidFill>
                  <a:srgbClr val="0F5494"/>
                </a:solidFill>
              </a:rPr>
              <a:t>--------------------------------------</a:t>
            </a:r>
            <a:endParaRPr lang="en-IE" sz="1200" b="0" dirty="0">
              <a:solidFill>
                <a:srgbClr val="0F5494"/>
              </a:solidFill>
            </a:endParaRPr>
          </a:p>
          <a:p>
            <a:endParaRPr lang="en-IE" sz="1200" b="0" dirty="0">
              <a:solidFill>
                <a:srgbClr val="0F5494"/>
              </a:solidFill>
            </a:endParaRPr>
          </a:p>
          <a:p>
            <a:r>
              <a:rPr lang="en-IE" sz="1400" b="1" dirty="0" smtClean="0">
                <a:solidFill>
                  <a:srgbClr val="0F5494"/>
                </a:solidFill>
              </a:rPr>
              <a:t>Commercial Banks assets:</a:t>
            </a:r>
            <a:r>
              <a:rPr lang="en-IE" sz="1400" b="1" baseline="0" dirty="0" smtClean="0">
                <a:solidFill>
                  <a:srgbClr val="0F5494"/>
                </a:solidFill>
              </a:rPr>
              <a:t> </a:t>
            </a:r>
            <a:r>
              <a:rPr lang="en-IE" sz="1200" b="1" dirty="0" smtClean="0">
                <a:solidFill>
                  <a:srgbClr val="C00000"/>
                </a:solidFill>
              </a:rPr>
              <a:t>+110% of GDP. </a:t>
            </a:r>
            <a:r>
              <a:rPr lang="en-IE" sz="1200" b="0" dirty="0" smtClean="0">
                <a:solidFill>
                  <a:srgbClr val="0F5494"/>
                </a:solidFill>
              </a:rPr>
              <a:t>Investor profile is matching A&amp;L</a:t>
            </a:r>
            <a:r>
              <a:rPr lang="en-US" sz="1200" b="0" dirty="0" smtClean="0">
                <a:solidFill>
                  <a:srgbClr val="0F5494"/>
                </a:solidFill>
              </a:rPr>
              <a:t>. Mostly short term 1-3yrs investments and lending.</a:t>
            </a:r>
            <a:r>
              <a:rPr lang="en-IE" sz="1200" b="0" dirty="0" smtClean="0">
                <a:solidFill>
                  <a:srgbClr val="0F5494"/>
                </a:solidFill>
              </a:rPr>
              <a:t> Tends to generate some capital to be invested. </a:t>
            </a:r>
          </a:p>
          <a:p>
            <a:pPr marL="0" marR="0" indent="0" algn="l" defTabSz="914400" rtl="0" eaLnBrk="0" fontAlgn="base" latinLnBrk="0" hangingPunct="0">
              <a:lnSpc>
                <a:spcPct val="100000"/>
              </a:lnSpc>
              <a:spcBef>
                <a:spcPct val="30000"/>
              </a:spcBef>
              <a:spcAft>
                <a:spcPct val="0"/>
              </a:spcAft>
              <a:buClrTx/>
              <a:buSzTx/>
              <a:buFontTx/>
              <a:buNone/>
              <a:tabLst/>
              <a:defRPr/>
            </a:pPr>
            <a:r>
              <a:rPr lang="en-IE" sz="1400" b="1" dirty="0" smtClean="0">
                <a:solidFill>
                  <a:srgbClr val="0F5494"/>
                </a:solidFill>
              </a:rPr>
              <a:t>Life and Casualty Insurance assets </a:t>
            </a:r>
            <a:r>
              <a:rPr lang="en-IE" sz="1200" b="1" dirty="0" smtClean="0">
                <a:solidFill>
                  <a:srgbClr val="C00000"/>
                </a:solidFill>
              </a:rPr>
              <a:t>+40% of GDP</a:t>
            </a:r>
            <a:r>
              <a:rPr lang="en-IE" sz="1200" b="1" dirty="0" smtClean="0">
                <a:solidFill>
                  <a:srgbClr val="0F5494"/>
                </a:solidFill>
              </a:rPr>
              <a:t>. </a:t>
            </a:r>
            <a:r>
              <a:rPr lang="en-IE" sz="1200" b="0" dirty="0" smtClean="0">
                <a:solidFill>
                  <a:srgbClr val="0F5494"/>
                </a:solidFill>
              </a:rPr>
              <a:t>Investor profile is matching A&amp;L</a:t>
            </a:r>
            <a:r>
              <a:rPr lang="en-US" sz="1200" b="0" dirty="0" smtClean="0">
                <a:solidFill>
                  <a:srgbClr val="0F5494"/>
                </a:solidFill>
              </a:rPr>
              <a:t>, Mostly short term Investments and Lending for Casualty and Long Term for Life. (tends to be fixed income based)</a:t>
            </a:r>
            <a:r>
              <a:rPr lang="en-IE" sz="1200" b="0" dirty="0" smtClean="0">
                <a:solidFill>
                  <a:srgbClr val="0F5494"/>
                </a:solidFill>
              </a:rPr>
              <a:t> Tends to generate a significant amount of surplus capital</a:t>
            </a:r>
          </a:p>
          <a:p>
            <a:r>
              <a:rPr lang="en-IE" sz="1400" b="1" dirty="0" smtClean="0">
                <a:solidFill>
                  <a:srgbClr val="0F5494"/>
                </a:solidFill>
              </a:rPr>
              <a:t>Pensions Funds assets.</a:t>
            </a:r>
            <a:r>
              <a:rPr lang="en-IE" sz="1400" b="1" baseline="0" dirty="0" smtClean="0">
                <a:solidFill>
                  <a:srgbClr val="0F5494"/>
                </a:solidFill>
              </a:rPr>
              <a:t> </a:t>
            </a:r>
            <a:r>
              <a:rPr lang="en-IE" sz="1200" b="1" dirty="0" smtClean="0">
                <a:solidFill>
                  <a:srgbClr val="C00000"/>
                </a:solidFill>
              </a:rPr>
              <a:t>+110% of GDP</a:t>
            </a:r>
            <a:r>
              <a:rPr lang="en-IE" sz="1200" b="1" dirty="0" smtClean="0">
                <a:solidFill>
                  <a:srgbClr val="0F5494"/>
                </a:solidFill>
              </a:rPr>
              <a:t>. </a:t>
            </a:r>
            <a:r>
              <a:rPr lang="en-IE" sz="1200" b="0" dirty="0" smtClean="0">
                <a:solidFill>
                  <a:srgbClr val="0F5494"/>
                </a:solidFill>
              </a:rPr>
              <a:t>Investor profile is matching A&amp;L</a:t>
            </a:r>
            <a:r>
              <a:rPr lang="en-US" sz="1200" b="0" dirty="0" smtClean="0">
                <a:solidFill>
                  <a:srgbClr val="0F5494"/>
                </a:solidFill>
              </a:rPr>
              <a:t>. mostly Long Term investment to immunize liabilities (tends to be fixed income based)</a:t>
            </a:r>
            <a:r>
              <a:rPr lang="en-IE" sz="1200" b="0" dirty="0" smtClean="0">
                <a:solidFill>
                  <a:srgbClr val="0F5494"/>
                </a:solidFill>
              </a:rPr>
              <a:t> Tends to generate a significant amount of assets to be invested.</a:t>
            </a:r>
          </a:p>
          <a:p>
            <a:r>
              <a:rPr lang="en-IE" sz="1400" b="1" dirty="0" err="1" smtClean="0">
                <a:solidFill>
                  <a:srgbClr val="0F5494"/>
                </a:solidFill>
              </a:rPr>
              <a:t>Companies+HNW</a:t>
            </a:r>
            <a:r>
              <a:rPr lang="en-IE" sz="1400" b="1" dirty="0" smtClean="0">
                <a:solidFill>
                  <a:srgbClr val="0F5494"/>
                </a:solidFill>
              </a:rPr>
              <a:t> +Retail Investors assets. </a:t>
            </a:r>
            <a:r>
              <a:rPr lang="en-IE" sz="1200" b="0" dirty="0" smtClean="0">
                <a:solidFill>
                  <a:srgbClr val="0F5494"/>
                </a:solidFill>
              </a:rPr>
              <a:t>Bank</a:t>
            </a:r>
            <a:r>
              <a:rPr lang="en-IE" sz="1200" dirty="0" smtClean="0">
                <a:solidFill>
                  <a:srgbClr val="0F5494"/>
                </a:solidFill>
              </a:rPr>
              <a:t> </a:t>
            </a:r>
            <a:r>
              <a:rPr lang="en-IE" sz="1200" b="0" dirty="0" smtClean="0">
                <a:solidFill>
                  <a:srgbClr val="0F5494"/>
                </a:solidFill>
              </a:rPr>
              <a:t>Deposits, investment of savings in local equities and bonds</a:t>
            </a:r>
            <a:r>
              <a:rPr lang="en-IE" sz="1200" dirty="0" smtClean="0">
                <a:solidFill>
                  <a:srgbClr val="0F5494"/>
                </a:solidFill>
              </a:rPr>
              <a:t>, </a:t>
            </a:r>
            <a:r>
              <a:rPr lang="en-IE" sz="1200" b="0" dirty="0" smtClean="0">
                <a:solidFill>
                  <a:srgbClr val="0F5494"/>
                </a:solidFill>
              </a:rPr>
              <a:t>companies including short term investments and hedging instruments </a:t>
            </a:r>
          </a:p>
          <a:p>
            <a:endParaRPr lang="fr-FR"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35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r>
              <a:rPr lang="fr-FR" dirty="0"/>
              <a:t>-</a:t>
            </a:r>
            <a:r>
              <a:rPr lang="en-IE" sz="2000" b="1" dirty="0">
                <a:solidFill>
                  <a:srgbClr val="0F5494"/>
                </a:solidFill>
              </a:rPr>
              <a:t>Central Bank And Ministry of Finance</a:t>
            </a:r>
            <a:r>
              <a:rPr lang="en-IE" sz="2000" dirty="0">
                <a:solidFill>
                  <a:srgbClr val="0F5494"/>
                </a:solidFill>
              </a:rPr>
              <a:t>,</a:t>
            </a:r>
          </a:p>
          <a:p>
            <a:r>
              <a:rPr lang="en-IE" sz="2000" b="0" dirty="0">
                <a:solidFill>
                  <a:srgbClr val="0F5494"/>
                </a:solidFill>
              </a:rPr>
              <a:t> </a:t>
            </a:r>
            <a:r>
              <a:rPr lang="en-IE" sz="1200" b="0" dirty="0">
                <a:solidFill>
                  <a:srgbClr val="0F5494"/>
                </a:solidFill>
              </a:rPr>
              <a:t>Monetary policy and price stability, including local interest rates benchmark setting. Regulation and supervision of financial institutions. Future interest rate transparency policy for local debt benchmarking and adapting interest for local capital markets. Deposit insurance and resolution regime. BASEL adoption standards</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2000" b="1" dirty="0">
                <a:solidFill>
                  <a:srgbClr val="0F5494"/>
                </a:solidFill>
              </a:rPr>
              <a:t>Credit Agencies </a:t>
            </a:r>
            <a:r>
              <a:rPr lang="en-IE" sz="2000" b="0" dirty="0">
                <a:solidFill>
                  <a:srgbClr val="0F5494"/>
                </a:solidFill>
              </a:rPr>
              <a:t>typically </a:t>
            </a:r>
            <a:r>
              <a:rPr lang="en-IE" sz="1200" b="0" dirty="0">
                <a:solidFill>
                  <a:srgbClr val="0F5494"/>
                </a:solidFill>
              </a:rPr>
              <a:t>+70% of bond listed </a:t>
            </a:r>
            <a:r>
              <a:rPr lang="en-IE" sz="1200" b="0" dirty="0" err="1">
                <a:solidFill>
                  <a:srgbClr val="0F5494"/>
                </a:solidFill>
              </a:rPr>
              <a:t>corporates</a:t>
            </a:r>
            <a:r>
              <a:rPr lang="en-IE" sz="1200" b="0" dirty="0">
                <a:solidFill>
                  <a:srgbClr val="0F5494"/>
                </a:solidFill>
              </a:rPr>
              <a:t> listed locally are rated. Typically sovereign, insurance companies and banks tend to be almost all rated.</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2400" b="1" dirty="0">
                <a:solidFill>
                  <a:srgbClr val="0F5494"/>
                </a:solidFill>
              </a:rPr>
              <a:t>Financial laws and Insolvency law </a:t>
            </a:r>
            <a:r>
              <a:rPr lang="en-IE" sz="1200" b="0" dirty="0">
                <a:solidFill>
                  <a:srgbClr val="0F5494"/>
                </a:solidFill>
              </a:rPr>
              <a:t>Accounting standards including Non performing loan country standards, transparency and. Hugely influential on the health of the financial sector, transparency and trust for investors. Enforcement of international standards tends to be very high. Credit friendly laws with protection to minority shareholders</a:t>
            </a:r>
            <a:endParaRPr lang="en-IE" sz="1200" dirty="0">
              <a:solidFill>
                <a:srgbClr val="0F5494"/>
              </a:solidFill>
            </a:endParaRP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200" b="0" dirty="0">
                <a:solidFill>
                  <a:srgbClr val="0F5494"/>
                </a:solidFill>
              </a:rPr>
              <a:t> </a:t>
            </a:r>
            <a:r>
              <a:rPr lang="en-IE" sz="2400" b="1" dirty="0">
                <a:solidFill>
                  <a:srgbClr val="0F5494"/>
                </a:solidFill>
              </a:rPr>
              <a:t>Audit and Accounting firms </a:t>
            </a:r>
            <a:r>
              <a:rPr lang="en-IE" sz="1200" b="0" dirty="0">
                <a:solidFill>
                  <a:srgbClr val="0F5494"/>
                </a:solidFill>
              </a:rPr>
              <a:t>form a key component of reducing information asymmetries. Audit firms function as the guardian for equity and debt investors. All public listed instruments (debt or equity) from companies typically are required to publish, prepare and audit accounts.</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400" b="1" dirty="0">
                <a:solidFill>
                  <a:srgbClr val="0F5494"/>
                </a:solidFill>
              </a:rPr>
              <a:t>Insurance regulators and laws </a:t>
            </a:r>
            <a:r>
              <a:rPr lang="en-IE" sz="1200" b="0" dirty="0">
                <a:solidFill>
                  <a:srgbClr val="0F5494"/>
                </a:solidFill>
              </a:rPr>
              <a:t>provide certainty on the future promise of a claim and a minimum guarantee on the quality of the insurance product</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400" b="1" dirty="0">
                <a:solidFill>
                  <a:srgbClr val="0F5494"/>
                </a:solidFill>
              </a:rPr>
              <a:t>Brokers, collateral  and payment systems </a:t>
            </a:r>
            <a:r>
              <a:rPr lang="en-IE" sz="1200" b="0" dirty="0">
                <a:solidFill>
                  <a:srgbClr val="0F5494"/>
                </a:solidFill>
              </a:rPr>
              <a:t>provides the critical infrastructure for participants to transact financially at low acceptable costs, and for collateral storage and low fraud risk</a:t>
            </a:r>
          </a:p>
          <a:p>
            <a:pPr marL="0" marR="0" indent="0" algn="l" defTabSz="914400" rtl="0" eaLnBrk="0" fontAlgn="base" latinLnBrk="0" hangingPunct="0">
              <a:lnSpc>
                <a:spcPct val="100000"/>
              </a:lnSpc>
              <a:spcBef>
                <a:spcPct val="30000"/>
              </a:spcBef>
              <a:spcAft>
                <a:spcPct val="0"/>
              </a:spcAft>
              <a:buClrTx/>
              <a:buSzTx/>
              <a:buFontTx/>
              <a:buChar char="-"/>
              <a:tabLst/>
              <a:defRPr/>
            </a:pPr>
            <a:endParaRPr lang="en-IE" sz="1200" b="0" dirty="0">
              <a:solidFill>
                <a:srgbClr val="0F5494"/>
              </a:solidFill>
            </a:endParaRPr>
          </a:p>
          <a:p>
            <a:pPr marL="0" marR="0" indent="0" algn="l" defTabSz="914400" rtl="0" eaLnBrk="0" fontAlgn="base" latinLnBrk="0" hangingPunct="0">
              <a:lnSpc>
                <a:spcPct val="100000"/>
              </a:lnSpc>
              <a:spcBef>
                <a:spcPct val="30000"/>
              </a:spcBef>
              <a:spcAft>
                <a:spcPct val="0"/>
              </a:spcAft>
              <a:buClrTx/>
              <a:buSzTx/>
              <a:buFontTx/>
              <a:buChar char="-"/>
              <a:tabLst/>
              <a:defRPr/>
            </a:pPr>
            <a:endParaRPr lang="en-IE" sz="1200" b="0" dirty="0">
              <a:solidFill>
                <a:srgbClr val="0F5494"/>
              </a:solidFill>
            </a:endParaRPr>
          </a:p>
          <a:p>
            <a:pPr marL="0" marR="0" indent="0" algn="l" defTabSz="914400" rtl="0" eaLnBrk="0" fontAlgn="base" latinLnBrk="0" hangingPunct="0">
              <a:lnSpc>
                <a:spcPct val="100000"/>
              </a:lnSpc>
              <a:spcBef>
                <a:spcPct val="30000"/>
              </a:spcBef>
              <a:spcAft>
                <a:spcPct val="0"/>
              </a:spcAft>
              <a:buClrTx/>
              <a:buSzTx/>
              <a:buFontTx/>
              <a:buChar char="-"/>
              <a:tabLst/>
              <a:defRPr/>
            </a:pPr>
            <a:endParaRPr lang="en-IE" sz="1200" b="0" dirty="0">
              <a:solidFill>
                <a:srgbClr val="0F5494"/>
              </a:solidFill>
            </a:endParaRPr>
          </a:p>
          <a:p>
            <a:pPr>
              <a:buFont typeface="Wingdings"/>
              <a:buNone/>
            </a:pPr>
            <a:endParaRPr lang="fr-FR"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36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39</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chemeClr val="tx1"/>
                </a:solidFill>
              </a:rPr>
              <a:t>Based on </a:t>
            </a:r>
            <a:r>
              <a:rPr lang="en-US" sz="1200" b="0" dirty="0" err="1">
                <a:solidFill>
                  <a:schemeClr val="tx1"/>
                </a:solidFill>
              </a:rPr>
              <a:t>Pwc</a:t>
            </a:r>
            <a:r>
              <a:rPr lang="en-US" sz="1200" b="0" dirty="0">
                <a:solidFill>
                  <a:schemeClr val="tx1"/>
                </a:solidFill>
              </a:rPr>
              <a:t> projections,  </a:t>
            </a:r>
            <a:r>
              <a:rPr lang="en-US" sz="1200" b="1" dirty="0">
                <a:solidFill>
                  <a:schemeClr val="tx1"/>
                </a:solidFill>
              </a:rPr>
              <a:t>managed assets by passive </a:t>
            </a:r>
            <a:r>
              <a:rPr lang="en-US" sz="1200" b="0" dirty="0">
                <a:solidFill>
                  <a:schemeClr val="tx1"/>
                </a:solidFill>
              </a:rPr>
              <a:t>(index-based) </a:t>
            </a:r>
            <a:r>
              <a:rPr lang="en-US" sz="1200" b="1" dirty="0">
                <a:solidFill>
                  <a:schemeClr val="tx1"/>
                </a:solidFill>
              </a:rPr>
              <a:t>strategy </a:t>
            </a:r>
            <a:r>
              <a:rPr lang="en-US" sz="1200" b="0" dirty="0">
                <a:solidFill>
                  <a:schemeClr val="tx1"/>
                </a:solidFill>
              </a:rPr>
              <a:t> in 2020 will reach USD 23.2 trillion  (from USD 14.2 trillion in 2016), while </a:t>
            </a:r>
            <a:r>
              <a:rPr lang="en-US" sz="1200" b="1" dirty="0">
                <a:solidFill>
                  <a:schemeClr val="tx1"/>
                </a:solidFill>
              </a:rPr>
              <a:t>active and alternative </a:t>
            </a:r>
            <a:r>
              <a:rPr lang="en-US" sz="1200" b="0" dirty="0">
                <a:solidFill>
                  <a:schemeClr val="tx1"/>
                </a:solidFill>
              </a:rPr>
              <a:t>(Infrastructure – Real Estate – PE -  Hedge Funds – Commodities)  </a:t>
            </a:r>
            <a:r>
              <a:rPr lang="en-US" sz="1200" b="1" dirty="0">
                <a:solidFill>
                  <a:schemeClr val="tx1"/>
                </a:solidFill>
              </a:rPr>
              <a:t>strategies</a:t>
            </a:r>
            <a:r>
              <a:rPr lang="en-US" sz="1200" b="0" dirty="0">
                <a:solidFill>
                  <a:schemeClr val="tx1"/>
                </a:solidFill>
              </a:rPr>
              <a:t> will account respectively for 66%  (USD 74 trillion) and 13% (USD 13.9 trillion) of total global </a:t>
            </a:r>
            <a:r>
              <a:rPr lang="en-US" sz="1200" b="0" dirty="0" err="1">
                <a:solidFill>
                  <a:schemeClr val="tx1"/>
                </a:solidFill>
              </a:rPr>
              <a:t>AuM</a:t>
            </a:r>
            <a:r>
              <a:rPr lang="en-US" sz="1200" b="0" dirty="0">
                <a:solidFill>
                  <a:schemeClr val="tx1"/>
                </a:solidFill>
              </a:rPr>
              <a:t>.</a:t>
            </a:r>
            <a:endParaRPr lang="fr-FR" sz="1200" b="0" dirty="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40</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None/>
            </a:pPr>
            <a:endParaRPr lang="en-US" sz="1200" b="0" i="0" dirty="0">
              <a:solidFill>
                <a:srgbClr val="0F5494"/>
              </a:solidFill>
            </a:endParaRPr>
          </a:p>
          <a:p>
            <a:pPr>
              <a:buNone/>
            </a:pPr>
            <a:r>
              <a:rPr lang="en-US" sz="1200" i="0" dirty="0">
                <a:solidFill>
                  <a:srgbClr val="0F5494"/>
                </a:solidFill>
              </a:rPr>
              <a:t>However, this growth has not translated into increased investment </a:t>
            </a:r>
            <a:r>
              <a:rPr lang="en-US" sz="1200" b="0" i="0" dirty="0">
                <a:solidFill>
                  <a:srgbClr val="0F5494"/>
                </a:solidFill>
              </a:rPr>
              <a:t>in the regional real economy, due to broken links between long-term financing supply and demand.</a:t>
            </a:r>
          </a:p>
          <a:p>
            <a:endParaRPr lang="fr-FR" dirty="0" smtClean="0"/>
          </a:p>
          <a:p>
            <a:r>
              <a:rPr lang="fr-FR" dirty="0" smtClean="0"/>
              <a:t>Lest not </a:t>
            </a:r>
            <a:r>
              <a:rPr lang="fr-FR" dirty="0" err="1" smtClean="0"/>
              <a:t>foget</a:t>
            </a:r>
            <a:r>
              <a:rPr lang="fr-FR" dirty="0" smtClean="0"/>
              <a:t> </a:t>
            </a:r>
            <a:r>
              <a:rPr lang="fr-FR" dirty="0" err="1" smtClean="0"/>
              <a:t>this</a:t>
            </a:r>
            <a:r>
              <a:rPr lang="fr-FR" dirty="0" smtClean="0"/>
              <a:t> </a:t>
            </a:r>
            <a:r>
              <a:rPr lang="fr-FR" dirty="0" err="1" smtClean="0"/>
              <a:t>side</a:t>
            </a:r>
            <a:r>
              <a:rPr lang="fr-FR" dirty="0" smtClean="0"/>
              <a:t> of the </a:t>
            </a:r>
            <a:r>
              <a:rPr lang="fr-FR" dirty="0" err="1" smtClean="0"/>
              <a:t>equation</a:t>
            </a:r>
            <a:r>
              <a:rPr lang="fr-FR" baseline="0" dirty="0" smtClean="0"/>
              <a:t> </a:t>
            </a:r>
            <a:r>
              <a:rPr lang="fr-FR" baseline="0" dirty="0" err="1" smtClean="0"/>
              <a:t>financial</a:t>
            </a:r>
            <a:r>
              <a:rPr lang="fr-FR" baseline="0" dirty="0" smtClean="0"/>
              <a:t> inclusion </a:t>
            </a:r>
            <a:r>
              <a:rPr lang="fr-FR" baseline="0" dirty="0" err="1" smtClean="0"/>
              <a:t>incereased</a:t>
            </a:r>
            <a:r>
              <a:rPr lang="fr-FR" baseline="0" dirty="0" smtClean="0"/>
              <a:t> the money </a:t>
            </a:r>
            <a:r>
              <a:rPr lang="fr-FR" baseline="0" dirty="0" err="1" smtClean="0"/>
              <a:t>these</a:t>
            </a:r>
            <a:r>
              <a:rPr lang="fr-FR" baseline="0" dirty="0" smtClean="0"/>
              <a:t> FIS have to </a:t>
            </a:r>
            <a:r>
              <a:rPr lang="fr-FR" baseline="0" dirty="0" err="1" smtClean="0"/>
              <a:t>invest</a:t>
            </a:r>
            <a:r>
              <a:rPr lang="fr-FR" baseline="0" dirty="0" smtClean="0"/>
              <a:t>? </a:t>
            </a:r>
            <a:r>
              <a:rPr lang="fr-FR" baseline="0" dirty="0" err="1" smtClean="0"/>
              <a:t>We</a:t>
            </a:r>
            <a:r>
              <a:rPr lang="fr-FR" baseline="0" dirty="0" smtClean="0"/>
              <a:t> </a:t>
            </a:r>
            <a:r>
              <a:rPr lang="fr-FR" baseline="0" dirty="0" err="1" smtClean="0"/>
              <a:t>need</a:t>
            </a:r>
            <a:r>
              <a:rPr lang="fr-FR" baseline="0" dirty="0" smtClean="0"/>
              <a:t> to support the </a:t>
            </a:r>
            <a:r>
              <a:rPr lang="fr-FR" baseline="0" dirty="0" err="1" smtClean="0"/>
              <a:t>cration</a:t>
            </a:r>
            <a:r>
              <a:rPr lang="fr-FR" baseline="0" dirty="0" smtClean="0"/>
              <a:t> of </a:t>
            </a:r>
            <a:r>
              <a:rPr lang="fr-FR" baseline="0" dirty="0" err="1" smtClean="0"/>
              <a:t>investment</a:t>
            </a:r>
            <a:r>
              <a:rPr lang="fr-FR" baseline="0" dirty="0" smtClean="0"/>
              <a:t> </a:t>
            </a:r>
            <a:r>
              <a:rPr lang="fr-FR" baseline="0" dirty="0" err="1" smtClean="0"/>
              <a:t>opportunities</a:t>
            </a:r>
            <a:r>
              <a:rPr lang="fr-FR" baseline="0" dirty="0" smtClean="0"/>
              <a:t> and </a:t>
            </a:r>
            <a:r>
              <a:rPr lang="fr-FR" baseline="0" dirty="0" err="1" smtClean="0"/>
              <a:t>fianncial</a:t>
            </a:r>
            <a:r>
              <a:rPr lang="fr-FR" baseline="0" dirty="0" smtClean="0"/>
              <a:t> </a:t>
            </a:r>
            <a:r>
              <a:rPr lang="fr-FR" baseline="0" dirty="0" err="1" smtClean="0"/>
              <a:t>amrket</a:t>
            </a:r>
            <a:r>
              <a:rPr lang="fr-FR" baseline="0" dirty="0" smtClean="0"/>
              <a:t> </a:t>
            </a:r>
            <a:r>
              <a:rPr lang="fr-FR" baseline="0" dirty="0" err="1" smtClean="0"/>
              <a:t>developoment</a:t>
            </a:r>
            <a:r>
              <a:rPr lang="fr-FR" baseline="0" dirty="0" smtClean="0"/>
              <a:t>. But </a:t>
            </a:r>
            <a:r>
              <a:rPr lang="fr-FR" baseline="0" dirty="0" err="1" smtClean="0"/>
              <a:t>also</a:t>
            </a:r>
            <a:r>
              <a:rPr lang="fr-FR" baseline="0" dirty="0" smtClean="0"/>
              <a:t> help </a:t>
            </a:r>
            <a:r>
              <a:rPr lang="fr-FR" baseline="0" dirty="0" err="1" smtClean="0"/>
              <a:t>mobolise</a:t>
            </a:r>
            <a:r>
              <a:rPr lang="fr-FR" baseline="0" dirty="0" smtClean="0"/>
              <a:t> </a:t>
            </a:r>
            <a:r>
              <a:rPr lang="fr-FR" baseline="0" dirty="0" err="1" smtClean="0"/>
              <a:t>thes</a:t>
            </a:r>
            <a:r>
              <a:rPr lang="fr-FR" baseline="0" dirty="0" smtClean="0"/>
              <a:t> </a:t>
            </a:r>
            <a:r>
              <a:rPr lang="fr-FR" baseline="0" dirty="0" err="1" smtClean="0"/>
              <a:t>emoney</a:t>
            </a:r>
            <a:r>
              <a:rPr lang="fr-FR" baseline="0" dirty="0" smtClean="0"/>
              <a:t> to </a:t>
            </a:r>
            <a:r>
              <a:rPr lang="fr-FR" baseline="0" dirty="0" err="1" smtClean="0"/>
              <a:t>SDGs.but</a:t>
            </a:r>
            <a:r>
              <a:rPr lang="fr-FR" baseline="0" dirty="0" smtClean="0"/>
              <a:t> if </a:t>
            </a:r>
            <a:r>
              <a:rPr lang="fr-FR" baseline="0" dirty="0" err="1" smtClean="0"/>
              <a:t>there</a:t>
            </a:r>
            <a:r>
              <a:rPr lang="fr-FR" baseline="0" dirty="0" smtClean="0"/>
              <a:t> are no places to </a:t>
            </a:r>
            <a:r>
              <a:rPr lang="fr-FR" baseline="0" dirty="0" err="1" smtClean="0"/>
              <a:t>invest</a:t>
            </a:r>
            <a:r>
              <a:rPr lang="fr-FR" baseline="0" dirty="0" smtClean="0"/>
              <a:t>  </a:t>
            </a:r>
            <a:r>
              <a:rPr lang="fr-FR" baseline="0" dirty="0" err="1" smtClean="0"/>
              <a:t>locally</a:t>
            </a:r>
            <a:r>
              <a:rPr lang="fr-FR" baseline="0" dirty="0" smtClean="0"/>
              <a:t> </a:t>
            </a:r>
            <a:r>
              <a:rPr lang="fr-FR" baseline="0" dirty="0" err="1" smtClean="0"/>
              <a:t>like</a:t>
            </a:r>
            <a:r>
              <a:rPr lang="fr-FR" baseline="0" dirty="0" smtClean="0"/>
              <a:t> </a:t>
            </a:r>
            <a:r>
              <a:rPr lang="fr-FR" baseline="0" dirty="0" err="1" smtClean="0"/>
              <a:t>vc</a:t>
            </a:r>
            <a:r>
              <a:rPr lang="fr-FR" baseline="0" dirty="0" smtClean="0"/>
              <a:t>, PE, green bonds, </a:t>
            </a:r>
            <a:r>
              <a:rPr lang="fr-FR" baseline="0" dirty="0" err="1" smtClean="0"/>
              <a:t>corporqte</a:t>
            </a:r>
            <a:r>
              <a:rPr lang="fr-FR" baseline="0" dirty="0" smtClean="0"/>
              <a:t> bonds , </a:t>
            </a:r>
            <a:r>
              <a:rPr lang="fr-FR" baseline="0" dirty="0" err="1" smtClean="0"/>
              <a:t>equities</a:t>
            </a:r>
            <a:r>
              <a:rPr lang="fr-FR" baseline="0" dirty="0" smtClean="0"/>
              <a:t>. </a:t>
            </a:r>
            <a:r>
              <a:rPr lang="fr-FR" baseline="0" dirty="0" err="1" smtClean="0"/>
              <a:t>Wher</a:t>
            </a:r>
            <a:r>
              <a:rPr lang="fr-FR" baseline="0" dirty="0" smtClean="0"/>
              <a:t> </a:t>
            </a:r>
            <a:r>
              <a:rPr lang="fr-FR" baseline="0" dirty="0" err="1" smtClean="0"/>
              <a:t>ethey</a:t>
            </a:r>
            <a:r>
              <a:rPr lang="fr-FR" baseline="0" dirty="0" smtClean="0"/>
              <a:t> put the money? How </a:t>
            </a:r>
            <a:r>
              <a:rPr lang="fr-FR" baseline="0" dirty="0" err="1" smtClean="0"/>
              <a:t>they</a:t>
            </a:r>
            <a:r>
              <a:rPr lang="fr-FR" baseline="0" dirty="0" smtClean="0"/>
              <a:t> </a:t>
            </a:r>
            <a:r>
              <a:rPr lang="fr-FR" baseline="0" dirty="0" err="1" smtClean="0"/>
              <a:t>diversify</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41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2921780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44</a:t>
            </a:fld>
            <a:endParaRPr lang="en-GB"/>
          </a:p>
        </p:txBody>
      </p:sp>
    </p:spTree>
    <p:extLst>
      <p:ext uri="{BB962C8B-B14F-4D97-AF65-F5344CB8AC3E}">
        <p14:creationId xmlns:p14="http://schemas.microsoft.com/office/powerpoint/2010/main" val="2954822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45</a:t>
            </a:fld>
            <a:endParaRPr lang="en-GB"/>
          </a:p>
        </p:txBody>
      </p:sp>
    </p:spTree>
    <p:extLst>
      <p:ext uri="{BB962C8B-B14F-4D97-AF65-F5344CB8AC3E}">
        <p14:creationId xmlns:p14="http://schemas.microsoft.com/office/powerpoint/2010/main" val="350965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46</a:t>
            </a:fld>
            <a:endParaRPr lang="en-GB"/>
          </a:p>
        </p:txBody>
      </p:sp>
    </p:spTree>
    <p:extLst>
      <p:ext uri="{BB962C8B-B14F-4D97-AF65-F5344CB8AC3E}">
        <p14:creationId xmlns:p14="http://schemas.microsoft.com/office/powerpoint/2010/main" val="6905025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47</a:t>
            </a:fld>
            <a:endParaRPr lang="en-GB"/>
          </a:p>
        </p:txBody>
      </p:sp>
    </p:spTree>
    <p:extLst>
      <p:ext uri="{BB962C8B-B14F-4D97-AF65-F5344CB8AC3E}">
        <p14:creationId xmlns:p14="http://schemas.microsoft.com/office/powerpoint/2010/main" val="666589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IE" sz="1000" dirty="0"/>
              <a:t>Access to financial market is also a</a:t>
            </a:r>
            <a:r>
              <a:rPr lang="en-IE" sz="1000" b="1" dirty="0"/>
              <a:t>:</a:t>
            </a:r>
            <a:endParaRPr lang="en-IE" sz="1000" b="1" i="1" dirty="0"/>
          </a:p>
          <a:p>
            <a:pPr lvl="1"/>
            <a:r>
              <a:rPr lang="en-IE" sz="1100" b="1" i="0" dirty="0"/>
              <a:t>Function of local banks function ability</a:t>
            </a:r>
            <a:r>
              <a:rPr lang="en-IE" sz="1000" b="1" i="0" dirty="0"/>
              <a:t>, </a:t>
            </a:r>
            <a:r>
              <a:rPr lang="en-IE" sz="1000" b="0" i="0" dirty="0"/>
              <a:t>being dependent on local deposits and of local lending and relieving credit constrains to companies</a:t>
            </a:r>
          </a:p>
          <a:p>
            <a:pPr lvl="1"/>
            <a:r>
              <a:rPr lang="en-IE" sz="1100" b="1" i="0" dirty="0"/>
              <a:t>Help vulnerable population </a:t>
            </a:r>
            <a:r>
              <a:rPr lang="en-IE" sz="1000" b="0" i="0" dirty="0"/>
              <a:t>by protecting against climate change risks with insurance</a:t>
            </a:r>
            <a:endParaRPr lang="en-IE" sz="1000" b="1" i="0" dirty="0"/>
          </a:p>
          <a:p>
            <a:pPr lvl="1"/>
            <a:r>
              <a:rPr lang="en-IE" sz="1100" b="1" i="0" dirty="0"/>
              <a:t>Main source of financing sub-sovereign projects</a:t>
            </a:r>
            <a:r>
              <a:rPr lang="en-IE" sz="1000" i="0" dirty="0"/>
              <a:t>, </a:t>
            </a:r>
            <a:r>
              <a:rPr lang="en-IE" sz="1000" b="0" i="0" dirty="0"/>
              <a:t>infrastructure projects,  local corporations, exporters and SMES, to not over-rely or solely rely on foreign currency financing, and improve the credit profile of a country/corporation</a:t>
            </a:r>
            <a:endParaRPr lang="en-IE" sz="1000" b="1" i="0" dirty="0"/>
          </a:p>
          <a:p>
            <a:pPr lvl="1"/>
            <a:r>
              <a:rPr lang="en-IE" sz="1100" b="1" i="0" dirty="0"/>
              <a:t>Key component of local development</a:t>
            </a:r>
            <a:r>
              <a:rPr lang="en-IE" sz="1100" i="0" dirty="0"/>
              <a:t>,</a:t>
            </a:r>
            <a:r>
              <a:rPr lang="en-IE" sz="1100" b="0" i="0" dirty="0"/>
              <a:t> </a:t>
            </a:r>
            <a:r>
              <a:rPr lang="en-IE" sz="1000" b="0" i="0" dirty="0"/>
              <a:t>including (renewable) energy infrastructure, transport and other infrastructure including SDGs and sustainable finance projects</a:t>
            </a:r>
          </a:p>
          <a:p>
            <a:pPr lvl="1"/>
            <a:r>
              <a:rPr lang="en-IE" sz="1100" b="1" i="0" dirty="0"/>
              <a:t>Source of substantial tax revenue and local cheaper funding</a:t>
            </a:r>
            <a:r>
              <a:rPr lang="en-IE" sz="1000" b="1" i="0" dirty="0"/>
              <a:t> </a:t>
            </a:r>
            <a:r>
              <a:rPr lang="en-IE" sz="1000" b="0" i="0" dirty="0"/>
              <a:t>for governments fiscal needs allowing local development and more financial resilience derived from local currency funding</a:t>
            </a:r>
          </a:p>
          <a:p>
            <a:pPr lvl="1"/>
            <a:r>
              <a:rPr lang="en-IE" sz="1100" b="1" i="0" dirty="0"/>
              <a:t>Development of monetary policy instruments</a:t>
            </a:r>
            <a:r>
              <a:rPr lang="en-IE" sz="1100" i="0" dirty="0"/>
              <a:t>, </a:t>
            </a:r>
            <a:r>
              <a:rPr lang="en-IE" sz="1000" b="0" i="0" dirty="0"/>
              <a:t>such as a local risk free rate</a:t>
            </a:r>
          </a:p>
          <a:p>
            <a:endParaRPr lang="en-IE" sz="1000" b="0" i="0"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3235308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IE" sz="1000" dirty="0"/>
              <a:t>Access to financial market is also a</a:t>
            </a:r>
            <a:r>
              <a:rPr lang="en-IE" sz="1000" b="1" dirty="0"/>
              <a:t>:</a:t>
            </a:r>
            <a:endParaRPr lang="en-IE" sz="1000" b="1" i="1" dirty="0"/>
          </a:p>
          <a:p>
            <a:pPr lvl="1"/>
            <a:r>
              <a:rPr lang="en-IE" sz="1100" b="1" i="0" dirty="0"/>
              <a:t>Function of local banks function ability</a:t>
            </a:r>
            <a:r>
              <a:rPr lang="en-IE" sz="1000" b="1" i="0" dirty="0"/>
              <a:t>, </a:t>
            </a:r>
            <a:r>
              <a:rPr lang="en-IE" sz="1000" b="0" i="0" dirty="0"/>
              <a:t>being dependent on local deposits and of local lending and relieving credit constrains to companies</a:t>
            </a:r>
          </a:p>
          <a:p>
            <a:pPr lvl="1"/>
            <a:r>
              <a:rPr lang="en-IE" sz="1100" b="1" i="0" dirty="0"/>
              <a:t>Help vulnerable population </a:t>
            </a:r>
            <a:r>
              <a:rPr lang="en-IE" sz="1000" b="0" i="0" dirty="0"/>
              <a:t>by protecting against climate change risks with insurance</a:t>
            </a:r>
            <a:endParaRPr lang="en-IE" sz="1000" b="1" i="0" dirty="0"/>
          </a:p>
          <a:p>
            <a:pPr lvl="1"/>
            <a:r>
              <a:rPr lang="en-IE" sz="1100" b="1" i="0" dirty="0"/>
              <a:t>Main source of financing sub-sovereign projects</a:t>
            </a:r>
            <a:r>
              <a:rPr lang="en-IE" sz="1000" i="0" dirty="0"/>
              <a:t>, </a:t>
            </a:r>
            <a:r>
              <a:rPr lang="en-IE" sz="1000" b="0" i="0" dirty="0"/>
              <a:t>infrastructure projects,  local corporations, exporters and SMES, to not over-rely or solely rely on foreign currency financing, and improve the credit profile of a country/corporation</a:t>
            </a:r>
            <a:endParaRPr lang="en-IE" sz="1000" b="1" i="0" dirty="0"/>
          </a:p>
          <a:p>
            <a:pPr lvl="1"/>
            <a:r>
              <a:rPr lang="en-IE" sz="1100" b="1" i="0" dirty="0"/>
              <a:t>Key component of local development</a:t>
            </a:r>
            <a:r>
              <a:rPr lang="en-IE" sz="1100" i="0" dirty="0"/>
              <a:t>,</a:t>
            </a:r>
            <a:r>
              <a:rPr lang="en-IE" sz="1100" b="0" i="0" dirty="0"/>
              <a:t> </a:t>
            </a:r>
            <a:r>
              <a:rPr lang="en-IE" sz="1000" b="0" i="0" dirty="0"/>
              <a:t>including (renewable) energy infrastructure, transport and other infrastructure including SDGs and sustainable finance projects</a:t>
            </a:r>
          </a:p>
          <a:p>
            <a:pPr lvl="1"/>
            <a:r>
              <a:rPr lang="en-IE" sz="1100" b="1" i="0" dirty="0"/>
              <a:t>Source of substantial tax revenue and local cheaper funding</a:t>
            </a:r>
            <a:r>
              <a:rPr lang="en-IE" sz="1000" b="1" i="0" dirty="0"/>
              <a:t> </a:t>
            </a:r>
            <a:r>
              <a:rPr lang="en-IE" sz="1000" b="0" i="0" dirty="0"/>
              <a:t>for governments fiscal needs allowing local development and more financial resilience derived from local currency funding</a:t>
            </a:r>
          </a:p>
          <a:p>
            <a:pPr lvl="1"/>
            <a:r>
              <a:rPr lang="en-IE" sz="1100" b="1" i="0" dirty="0"/>
              <a:t>Development of monetary policy instruments</a:t>
            </a:r>
            <a:r>
              <a:rPr lang="en-IE" sz="1100" i="0" dirty="0"/>
              <a:t>, </a:t>
            </a:r>
            <a:r>
              <a:rPr lang="en-IE" sz="1000" b="0" i="0" dirty="0"/>
              <a:t>such as a local risk free rate</a:t>
            </a:r>
          </a:p>
          <a:p>
            <a:endParaRPr lang="en-IE" sz="1000" b="0" i="0" dirty="0"/>
          </a:p>
        </p:txBody>
      </p:sp>
      <p:sp>
        <p:nvSpPr>
          <p:cNvPr id="4" name="Espace réservé du numéro de diapositive 3"/>
          <p:cNvSpPr>
            <a:spLocks noGrp="1"/>
          </p:cNvSpPr>
          <p:nvPr>
            <p:ph type="sldNum" sz="quarter" idx="10"/>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2225804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sz="1200" b="0" dirty="0" smtClean="0">
              <a:solidFill>
                <a:srgbClr val="0F5494"/>
              </a:solidFill>
            </a:endParaRPr>
          </a:p>
          <a:p>
            <a:endParaRPr lang="en-IE" sz="1200" b="0" dirty="0" smtClean="0">
              <a:solidFill>
                <a:srgbClr val="0F5494"/>
              </a:solidFill>
            </a:endParaRPr>
          </a:p>
          <a:p>
            <a:r>
              <a:rPr lang="en-IE" sz="1200" b="0" dirty="0" smtClean="0">
                <a:solidFill>
                  <a:srgbClr val="0F5494"/>
                </a:solidFill>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IE" sz="1400" b="1" dirty="0" smtClean="0">
                <a:solidFill>
                  <a:srgbClr val="0F5494"/>
                </a:solidFill>
              </a:rPr>
              <a:t>- Commercial Banks </a:t>
            </a:r>
            <a:r>
              <a:rPr lang="en-IE" sz="1200" b="0" dirty="0" smtClean="0">
                <a:solidFill>
                  <a:srgbClr val="0F5494"/>
                </a:solidFill>
              </a:rPr>
              <a:t>majority of activity is lending to companies 1-3 years, SMEs, retail (mortgage and auto loans), trade finance, sub sovereign institutions. But also generates fees expertise such as IPO, M&amp;A, bond underwriting and Insurance products. Loans tend to be diversified. </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400" b="1" dirty="0" smtClean="0">
                <a:solidFill>
                  <a:srgbClr val="0F5494"/>
                </a:solidFill>
              </a:rPr>
              <a:t>Pensions</a:t>
            </a:r>
            <a:r>
              <a:rPr lang="en-IE" sz="1200" dirty="0" smtClean="0">
                <a:solidFill>
                  <a:srgbClr val="0F5494"/>
                </a:solidFill>
              </a:rPr>
              <a:t>, </a:t>
            </a:r>
            <a:r>
              <a:rPr lang="en-IE" sz="1200" b="0" dirty="0" smtClean="0">
                <a:solidFill>
                  <a:srgbClr val="0F5494"/>
                </a:solidFill>
              </a:rPr>
              <a:t>providing pension solutions and retirement products</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IE" sz="1200" b="0" dirty="0" smtClean="0">
                <a:solidFill>
                  <a:srgbClr val="0F5494"/>
                </a:solidFill>
              </a:rPr>
              <a:t>- </a:t>
            </a:r>
            <a:r>
              <a:rPr lang="en-IE" sz="1400" b="1" dirty="0" smtClean="0">
                <a:solidFill>
                  <a:srgbClr val="0F5494"/>
                </a:solidFill>
              </a:rPr>
              <a:t>Insurance</a:t>
            </a:r>
            <a:r>
              <a:rPr lang="en-IE" sz="1200" b="1" dirty="0" smtClean="0">
                <a:solidFill>
                  <a:srgbClr val="0F5494"/>
                </a:solidFill>
              </a:rPr>
              <a:t>, P&amp;C </a:t>
            </a:r>
            <a:r>
              <a:rPr lang="en-IE" sz="1200" b="0" dirty="0" smtClean="0">
                <a:solidFill>
                  <a:srgbClr val="0F5494"/>
                </a:solidFill>
              </a:rPr>
              <a:t>insurance for people (including climate change related risks) </a:t>
            </a:r>
            <a:r>
              <a:rPr lang="en-IE" sz="1200" b="1" dirty="0" smtClean="0">
                <a:solidFill>
                  <a:srgbClr val="0F5494"/>
                </a:solidFill>
              </a:rPr>
              <a:t>and  SMES/companies </a:t>
            </a:r>
            <a:r>
              <a:rPr lang="en-IE" sz="1200" b="0" dirty="0" smtClean="0">
                <a:solidFill>
                  <a:srgbClr val="0F5494"/>
                </a:solidFill>
              </a:rPr>
              <a:t>including shipping, aviation, trade finance or other companies operations. Life insurance products. </a:t>
            </a:r>
            <a:endParaRPr lang="en-IE" sz="1200" b="0" i="1" dirty="0" smtClean="0">
              <a:solidFill>
                <a:srgbClr val="0F5494"/>
              </a:solidFill>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9</a:t>
            </a:fld>
            <a:endParaRPr lang="en-GB"/>
          </a:p>
        </p:txBody>
      </p:sp>
    </p:spTree>
    <p:extLst>
      <p:ext uri="{BB962C8B-B14F-4D97-AF65-F5344CB8AC3E}">
        <p14:creationId xmlns:p14="http://schemas.microsoft.com/office/powerpoint/2010/main" val="3371635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1386541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IE" sz="1200" kern="1200" dirty="0" smtClean="0">
                <a:solidFill>
                  <a:schemeClr val="tx1"/>
                </a:solidFill>
                <a:effectLst/>
                <a:latin typeface="Arial" charset="0"/>
                <a:ea typeface="+mn-ea"/>
                <a:cs typeface="+mn-cs"/>
              </a:rPr>
              <a:t>Trade finance can involves many different products, However, broadly speaking we can divide them between </a:t>
            </a:r>
            <a:r>
              <a:rPr lang="en-IE" sz="1200" b="1" kern="1200" dirty="0" smtClean="0">
                <a:solidFill>
                  <a:schemeClr val="tx1"/>
                </a:solidFill>
                <a:effectLst/>
                <a:latin typeface="Arial" charset="0"/>
                <a:ea typeface="+mn-ea"/>
                <a:cs typeface="+mn-cs"/>
              </a:rPr>
              <a:t>receiving advanced cash for services or products, utilising collateral to receive a low cost loan (this is paid as the inventory is sold over time, for example), receiving cash in advance of completing a project or delaying the repayment of day-to-day expenses with cheap credit.</a:t>
            </a:r>
            <a:r>
              <a:rPr lang="en-IE" sz="1200" kern="1200" dirty="0" smtClean="0">
                <a:solidFill>
                  <a:schemeClr val="tx1"/>
                </a:solidFill>
                <a:effectLst/>
                <a:latin typeface="Arial" charset="0"/>
                <a:ea typeface="+mn-ea"/>
                <a:cs typeface="+mn-cs"/>
              </a:rPr>
              <a:t> It is easy to spot a common dominator is the timing of a service and the collection of cash, which are very key for SMEs especially the ones with very limited liquidity.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E" sz="1200" b="1" kern="1200" dirty="0" smtClean="0">
              <a:solidFill>
                <a:schemeClr val="tx1"/>
              </a:solidFill>
              <a:effectLst/>
              <a:latin typeface="Arial" charset="0"/>
              <a:ea typeface="+mn-ea"/>
              <a:cs typeface="+mn-cs"/>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1330956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Hilight</a:t>
            </a:r>
            <a:r>
              <a:rPr lang="fr-BE" baseline="0" dirty="0" smtClean="0"/>
              <a:t> the </a:t>
            </a:r>
            <a:r>
              <a:rPr lang="fr-BE" baseline="0" dirty="0" err="1" smtClean="0"/>
              <a:t>ones</a:t>
            </a:r>
            <a:r>
              <a:rPr lang="fr-BE" baseline="0" dirty="0" smtClean="0"/>
              <a:t> </a:t>
            </a:r>
            <a:r>
              <a:rPr lang="fr-BE" baseline="0" dirty="0" err="1" smtClean="0"/>
              <a:t>with</a:t>
            </a:r>
            <a:r>
              <a:rPr lang="fr-BE" baseline="0" dirty="0" smtClean="0"/>
              <a:t> cash flow help. </a:t>
            </a:r>
            <a:r>
              <a:rPr lang="fr-BE" baseline="0" dirty="0" err="1" smtClean="0"/>
              <a:t>Explain</a:t>
            </a:r>
            <a:r>
              <a:rPr lang="fr-BE" baseline="0" dirty="0" smtClean="0"/>
              <a:t> basics . </a:t>
            </a:r>
            <a:endParaRPr lang="fr-BE" dirty="0" smtClean="0"/>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3043034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sz="1200" b="0" i="0" u="none" strike="noStrike" kern="1200" baseline="0" dirty="0" smtClean="0">
              <a:solidFill>
                <a:schemeClr val="tx1"/>
              </a:solidFill>
              <a:latin typeface="Arial" charset="0"/>
              <a:ea typeface="+mn-ea"/>
              <a:cs typeface="+mn-cs"/>
            </a:endParaRPr>
          </a:p>
          <a:p>
            <a:endParaRPr lang="en-I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23</a:t>
            </a:fld>
            <a:endParaRPr lang="en-GB"/>
          </a:p>
        </p:txBody>
      </p:sp>
    </p:spTree>
    <p:extLst>
      <p:ext uri="{BB962C8B-B14F-4D97-AF65-F5344CB8AC3E}">
        <p14:creationId xmlns:p14="http://schemas.microsoft.com/office/powerpoint/2010/main" val="3352840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1"/>
            <a:ext cx="9144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userDrawn="1"/>
        </p:nvSpPr>
        <p:spPr>
          <a:xfrm>
            <a:off x="0" y="1078173"/>
            <a:ext cx="9144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1700" y="258042"/>
            <a:ext cx="1244845" cy="1152460"/>
          </a:xfrm>
          <a:prstGeom prst="rect">
            <a:avLst/>
          </a:prstGeom>
        </p:spPr>
      </p:pic>
      <p:sp>
        <p:nvSpPr>
          <p:cNvPr id="6" name="Title 1"/>
          <p:cNvSpPr>
            <a:spLocks noGrp="1"/>
          </p:cNvSpPr>
          <p:nvPr>
            <p:ph type="ctrTitle"/>
          </p:nvPr>
        </p:nvSpPr>
        <p:spPr>
          <a:xfrm>
            <a:off x="803513" y="1992573"/>
            <a:ext cx="7548918" cy="2149523"/>
          </a:xfrm>
        </p:spPr>
        <p:txBody>
          <a:bodyPr wrap="none" anchor="t">
            <a:noAutofit/>
          </a:bodyPr>
          <a:lstStyle>
            <a:lvl1pPr algn="l">
              <a:defRPr sz="45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628650" y="1978926"/>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4305869" y="6619164"/>
            <a:ext cx="530557"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803513" y="4418049"/>
            <a:ext cx="7548918" cy="897754"/>
          </a:xfrm>
        </p:spPr>
        <p:txBody>
          <a:bodyPr>
            <a:noAutofit/>
          </a:bodyPr>
          <a:lstStyle>
            <a:lvl1pPr marL="0" indent="0" algn="l">
              <a:buNone/>
              <a:defRPr sz="2100" i="0">
                <a:solidFill>
                  <a:schemeClr val="accent5"/>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4572000" y="5557903"/>
            <a:ext cx="3780235" cy="528998"/>
          </a:xfrm>
        </p:spPr>
        <p:txBody>
          <a:bodyPr>
            <a:noAutofit/>
          </a:bodyPr>
          <a:lstStyle>
            <a:lvl1pPr marL="0" indent="0" algn="r">
              <a:buFontTx/>
              <a:buNone/>
              <a:defRPr sz="165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54928157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9"/>
            <a:ext cx="9144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1"/>
            <a:ext cx="9144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userDrawn="1"/>
        </p:nvSpPr>
        <p:spPr>
          <a:xfrm>
            <a:off x="0" y="1078174"/>
            <a:ext cx="9144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41700" y="258042"/>
            <a:ext cx="1244845" cy="1152460"/>
          </a:xfrm>
          <a:prstGeom prst="rect">
            <a:avLst/>
          </a:prstGeom>
        </p:spPr>
      </p:pic>
      <p:sp>
        <p:nvSpPr>
          <p:cNvPr id="6" name="Title 1"/>
          <p:cNvSpPr>
            <a:spLocks noGrp="1"/>
          </p:cNvSpPr>
          <p:nvPr>
            <p:ph type="ctrTitle"/>
          </p:nvPr>
        </p:nvSpPr>
        <p:spPr>
          <a:xfrm>
            <a:off x="803513" y="1992573"/>
            <a:ext cx="7548918" cy="872647"/>
          </a:xfrm>
        </p:spPr>
        <p:txBody>
          <a:bodyPr anchor="t">
            <a:normAutofit/>
          </a:bodyPr>
          <a:lstStyle>
            <a:lvl1pPr algn="l">
              <a:defRPr sz="45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628650" y="1978926"/>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4305869" y="6619164"/>
            <a:ext cx="530557"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803513" y="3067468"/>
            <a:ext cx="7548918" cy="897754"/>
          </a:xfrm>
        </p:spPr>
        <p:txBody>
          <a:bodyPr>
            <a:noAutofit/>
          </a:bodyPr>
          <a:lstStyle>
            <a:lvl1pPr marL="0" indent="0" algn="l">
              <a:buNone/>
              <a:defRPr sz="2100" i="0">
                <a:solidFill>
                  <a:schemeClr val="accent5"/>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4572000" y="5783535"/>
            <a:ext cx="3780235" cy="528998"/>
          </a:xfrm>
        </p:spPr>
        <p:txBody>
          <a:bodyPr anchor="b" anchorCtr="0">
            <a:noAutofit/>
          </a:bodyPr>
          <a:lstStyle>
            <a:lvl1pPr marL="0" indent="0" algn="r">
              <a:buFontTx/>
              <a:buNone/>
              <a:defRPr sz="165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9292069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9144000" cy="6059194"/>
          </a:xfrm>
          <a:prstGeom prst="rect">
            <a:avLst/>
          </a:prstGeom>
        </p:spPr>
      </p:pic>
      <p:sp>
        <p:nvSpPr>
          <p:cNvPr id="14" name="Rectangle 13"/>
          <p:cNvSpPr/>
          <p:nvPr userDrawn="1"/>
        </p:nvSpPr>
        <p:spPr>
          <a:xfrm>
            <a:off x="3967" y="1078174"/>
            <a:ext cx="9148010"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sp>
        <p:nvSpPr>
          <p:cNvPr id="2" name="Rectangle 1"/>
          <p:cNvSpPr/>
          <p:nvPr userDrawn="1"/>
        </p:nvSpPr>
        <p:spPr>
          <a:xfrm>
            <a:off x="0" y="1"/>
            <a:ext cx="9144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6" name="Title 1"/>
          <p:cNvSpPr>
            <a:spLocks noGrp="1"/>
          </p:cNvSpPr>
          <p:nvPr>
            <p:ph type="ctrTitle"/>
          </p:nvPr>
        </p:nvSpPr>
        <p:spPr>
          <a:xfrm>
            <a:off x="803513" y="1992573"/>
            <a:ext cx="7548918" cy="2149523"/>
          </a:xfrm>
        </p:spPr>
        <p:txBody>
          <a:bodyPr wrap="none" anchor="t">
            <a:noAutofit/>
          </a:bodyPr>
          <a:lstStyle>
            <a:lvl1pPr algn="l">
              <a:defRPr sz="45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628650" y="1978926"/>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4305869" y="6619164"/>
            <a:ext cx="530557"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2" name="Subtitle 2"/>
          <p:cNvSpPr>
            <a:spLocks noGrp="1"/>
          </p:cNvSpPr>
          <p:nvPr>
            <p:ph type="subTitle" idx="1"/>
          </p:nvPr>
        </p:nvSpPr>
        <p:spPr>
          <a:xfrm>
            <a:off x="803513" y="4418049"/>
            <a:ext cx="7548918" cy="897754"/>
          </a:xfrm>
        </p:spPr>
        <p:txBody>
          <a:bodyPr wrap="none">
            <a:noAutofit/>
          </a:bodyPr>
          <a:lstStyle>
            <a:lvl1pPr marL="0" indent="0" algn="l">
              <a:buNone/>
              <a:defRPr sz="2100" i="0">
                <a:solidFill>
                  <a:schemeClr val="accent5"/>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41700" y="258042"/>
            <a:ext cx="1244845" cy="1152460"/>
          </a:xfrm>
          <a:prstGeom prst="rect">
            <a:avLst/>
          </a:prstGeom>
        </p:spPr>
      </p:pic>
      <p:sp>
        <p:nvSpPr>
          <p:cNvPr id="16" name="Text Placeholder 18"/>
          <p:cNvSpPr>
            <a:spLocks noGrp="1"/>
          </p:cNvSpPr>
          <p:nvPr>
            <p:ph type="body" sz="quarter" idx="13"/>
          </p:nvPr>
        </p:nvSpPr>
        <p:spPr>
          <a:xfrm>
            <a:off x="4572000" y="5557903"/>
            <a:ext cx="3780235" cy="528998"/>
          </a:xfrm>
        </p:spPr>
        <p:txBody>
          <a:bodyPr wrap="none">
            <a:noAutofit/>
          </a:bodyPr>
          <a:lstStyle>
            <a:lvl1pPr marL="0" indent="0" algn="r">
              <a:buFontTx/>
              <a:buNone/>
              <a:defRPr sz="165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23129536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2" name="Title 1"/>
          <p:cNvSpPr>
            <a:spLocks noGrp="1"/>
          </p:cNvSpPr>
          <p:nvPr>
            <p:ph type="ctrTitle"/>
          </p:nvPr>
        </p:nvSpPr>
        <p:spPr>
          <a:xfrm>
            <a:off x="802642" y="1122363"/>
            <a:ext cx="8007029" cy="2387600"/>
          </a:xfrm>
        </p:spPr>
        <p:txBody>
          <a:bodyPr anchor="b">
            <a:noAutofit/>
          </a:bodyPr>
          <a:lstStyle>
            <a:lvl1pPr algn="l">
              <a:defRPr sz="45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802642" y="3602038"/>
            <a:ext cx="8007029" cy="1655762"/>
          </a:xfrm>
        </p:spPr>
        <p:txBody>
          <a:bodyPr>
            <a:no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62865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520786" y="6045258"/>
            <a:ext cx="1288884" cy="451153"/>
          </a:xfrm>
          <a:prstGeom prst="rect">
            <a:avLst/>
          </a:prstGeom>
        </p:spPr>
      </p:pic>
    </p:spTree>
    <p:extLst>
      <p:ext uri="{BB962C8B-B14F-4D97-AF65-F5344CB8AC3E}">
        <p14:creationId xmlns:p14="http://schemas.microsoft.com/office/powerpoint/2010/main" val="702835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525389" y="6045865"/>
            <a:ext cx="1287150" cy="450546"/>
          </a:xfrm>
          <a:prstGeom prst="rect">
            <a:avLst/>
          </a:prstGeom>
        </p:spPr>
      </p:pic>
      <p:sp>
        <p:nvSpPr>
          <p:cNvPr id="11" name="Title 1"/>
          <p:cNvSpPr>
            <a:spLocks noGrp="1"/>
          </p:cNvSpPr>
          <p:nvPr>
            <p:ph type="ctrTitle"/>
          </p:nvPr>
        </p:nvSpPr>
        <p:spPr>
          <a:xfrm>
            <a:off x="807760" y="1122363"/>
            <a:ext cx="7617223" cy="2387600"/>
          </a:xfrm>
        </p:spPr>
        <p:txBody>
          <a:bodyPr anchor="b">
            <a:noAutofit/>
          </a:bodyPr>
          <a:lstStyle>
            <a:lvl1pPr algn="l">
              <a:defRPr sz="45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62865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02642" y="3602038"/>
            <a:ext cx="7617223" cy="1655762"/>
          </a:xfrm>
        </p:spPr>
        <p:txBody>
          <a:bodyPr>
            <a:no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Tree>
    <p:extLst>
      <p:ext uri="{BB962C8B-B14F-4D97-AF65-F5344CB8AC3E}">
        <p14:creationId xmlns:p14="http://schemas.microsoft.com/office/powerpoint/2010/main" val="2206583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2"/>
            <a:ext cx="9144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807760" y="1122363"/>
            <a:ext cx="7617223" cy="1240348"/>
          </a:xfrm>
        </p:spPr>
        <p:txBody>
          <a:bodyPr anchor="b">
            <a:noAutofit/>
          </a:bodyPr>
          <a:lstStyle>
            <a:lvl1pPr algn="l">
              <a:defRPr sz="45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628650" y="1"/>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628651" y="4160827"/>
            <a:ext cx="8167079" cy="1620145"/>
          </a:xfrm>
        </p:spPr>
        <p:txBody>
          <a:bodyPr>
            <a:noAutofit/>
          </a:bodyPr>
          <a:lstStyle>
            <a:lvl1pPr marL="0" indent="0" algn="l">
              <a:buNone/>
              <a:defRPr sz="1050">
                <a:solidFill>
                  <a:schemeClr val="bg1">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Tree>
    <p:extLst>
      <p:ext uri="{BB962C8B-B14F-4D97-AF65-F5344CB8AC3E}">
        <p14:creationId xmlns:p14="http://schemas.microsoft.com/office/powerpoint/2010/main" val="9524970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9144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807760" y="1122363"/>
            <a:ext cx="7617223" cy="1240348"/>
          </a:xfrm>
        </p:spPr>
        <p:txBody>
          <a:bodyPr anchor="b">
            <a:noAutofit/>
          </a:bodyPr>
          <a:lstStyle>
            <a:lvl1pPr algn="l">
              <a:defRPr sz="45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628650" y="1"/>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628651" y="4160827"/>
            <a:ext cx="8167079" cy="1620145"/>
          </a:xfrm>
        </p:spPr>
        <p:txBody>
          <a:bodyPr>
            <a:noAutofit/>
          </a:bodyPr>
          <a:lstStyle>
            <a:lvl1pPr marL="0" indent="0" algn="l">
              <a:buNone/>
              <a:defRPr sz="1050">
                <a:solidFill>
                  <a:schemeClr val="bg1">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dirty="0"/>
          </a:p>
        </p:txBody>
      </p:sp>
    </p:spTree>
    <p:extLst>
      <p:ext uri="{BB962C8B-B14F-4D97-AF65-F5344CB8AC3E}">
        <p14:creationId xmlns:p14="http://schemas.microsoft.com/office/powerpoint/2010/main" val="6293866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825625"/>
            <a:ext cx="8179274"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971739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a:t>Edit Master text styles</a:t>
            </a:r>
          </a:p>
          <a:p>
            <a:pPr lvl="1"/>
            <a:r>
              <a:rPr lang="en-US"/>
              <a:t>Second level</a:t>
            </a:r>
          </a:p>
          <a:p>
            <a:pPr lvl="2"/>
            <a:r>
              <a:rPr lang="en-US"/>
              <a:t>Third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49" y="1825626"/>
            <a:ext cx="3996000" cy="3906435"/>
          </a:xfrm>
        </p:spPr>
        <p:txBody>
          <a:bodyPr>
            <a:noAutofit/>
          </a:bodyPr>
          <a:lstStyle>
            <a:lvl1pPr>
              <a:spcAft>
                <a:spcPts val="1350"/>
              </a:spcAft>
              <a:defRPr/>
            </a:lvl1pPr>
            <a:lvl2pPr>
              <a:spcAft>
                <a:spcPts val="1350"/>
              </a:spcAft>
              <a:defRPr/>
            </a:lvl2pPr>
            <a:lvl3pPr>
              <a:spcAft>
                <a:spcPts val="1350"/>
              </a:spcAft>
              <a:defRPr/>
            </a:lvl3pPr>
            <a:lvl4pPr>
              <a:spcAft>
                <a:spcPts val="1350"/>
              </a:spcAft>
              <a:defRPr/>
            </a:lvl4pPr>
            <a:lvl5pPr>
              <a:spcAft>
                <a:spcPts val="135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801688" y="1825626"/>
            <a:ext cx="3996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394463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49" y="1825626"/>
            <a:ext cx="3996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801688" y="1825626"/>
            <a:ext cx="3996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747805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49" y="1825626"/>
            <a:ext cx="2518867"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3453735" y="1825625"/>
            <a:ext cx="2518867"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6278821" y="1825625"/>
            <a:ext cx="2518867"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699004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wrap="square" anchor="b">
            <a:noAutofit/>
          </a:bodyPr>
          <a:lstStyle>
            <a:lvl1pPr marL="0" indent="0">
              <a:buNone/>
              <a:defRPr sz="21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6"/>
            <a:ext cx="3868340"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29150" y="1681163"/>
            <a:ext cx="3887391" cy="823912"/>
          </a:xfrm>
          <a:noFill/>
        </p:spPr>
        <p:txBody>
          <a:bodyPr wrap="square" anchor="b">
            <a:noAutofit/>
          </a:bodyPr>
          <a:lstStyle>
            <a:lvl1pPr marL="0" indent="0">
              <a:buNone/>
              <a:defRPr sz="2100" b="1">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6"/>
            <a:ext cx="3887391"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4188529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6213608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44726" y="-59635"/>
            <a:ext cx="4616726"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2410536" y="1992574"/>
            <a:ext cx="641274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70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14586" y="743803"/>
            <a:ext cx="408692" cy="544923"/>
          </a:xfrm>
          <a:prstGeom prst="rect">
            <a:avLst/>
          </a:prstGeom>
        </p:spPr>
      </p:pic>
      <p:sp>
        <p:nvSpPr>
          <p:cNvPr id="3" name="Content Placeholder 2"/>
          <p:cNvSpPr>
            <a:spLocks noGrp="1"/>
          </p:cNvSpPr>
          <p:nvPr>
            <p:ph idx="1"/>
          </p:nvPr>
        </p:nvSpPr>
        <p:spPr>
          <a:xfrm>
            <a:off x="2653748" y="1992573"/>
            <a:ext cx="616953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269771928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5112792" y="1825626"/>
            <a:ext cx="369513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5112792" y="482861"/>
            <a:ext cx="350195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34787" y="-46383"/>
            <a:ext cx="4606787"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26167094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728042" y="2284668"/>
            <a:ext cx="2356247"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5926089" y="2284669"/>
            <a:ext cx="2356247"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3327065" y="2284668"/>
            <a:ext cx="2356247"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905080" y="4038685"/>
            <a:ext cx="2002169" cy="1524235"/>
          </a:xfrm>
          <a:solidFill>
            <a:schemeClr val="bg1"/>
          </a:solidFill>
        </p:spPr>
        <p:txBody>
          <a:bodyPr tIns="90000"/>
          <a:lstStyle>
            <a:lvl1pPr marL="0" indent="0" algn="ctr">
              <a:buNone/>
              <a:defRPr sz="1500"/>
            </a:lvl1pPr>
          </a:lstStyle>
          <a:p>
            <a:pPr lvl="0"/>
            <a:r>
              <a:rPr lang="en-US" smtClean="0"/>
              <a:t>Edit Master text styles</a:t>
            </a:r>
          </a:p>
        </p:txBody>
      </p:sp>
      <p:sp>
        <p:nvSpPr>
          <p:cNvPr id="15" name="Text Placeholder 12"/>
          <p:cNvSpPr>
            <a:spLocks noGrp="1"/>
          </p:cNvSpPr>
          <p:nvPr>
            <p:ph type="body" sz="quarter" idx="17"/>
          </p:nvPr>
        </p:nvSpPr>
        <p:spPr>
          <a:xfrm>
            <a:off x="3504104" y="4041945"/>
            <a:ext cx="2002169" cy="1524235"/>
          </a:xfrm>
          <a:solidFill>
            <a:schemeClr val="bg1"/>
          </a:solidFill>
        </p:spPr>
        <p:txBody>
          <a:bodyPr tIns="90000"/>
          <a:lstStyle>
            <a:lvl1pPr marL="0" indent="0" algn="ctr">
              <a:buNone/>
              <a:defRPr sz="1500"/>
            </a:lvl1pPr>
          </a:lstStyle>
          <a:p>
            <a:pPr lvl="0"/>
            <a:r>
              <a:rPr lang="en-US" smtClean="0"/>
              <a:t>Edit Master text styles</a:t>
            </a:r>
          </a:p>
        </p:txBody>
      </p:sp>
      <p:sp>
        <p:nvSpPr>
          <p:cNvPr id="16" name="Text Placeholder 12"/>
          <p:cNvSpPr>
            <a:spLocks noGrp="1"/>
          </p:cNvSpPr>
          <p:nvPr>
            <p:ph type="body" sz="quarter" idx="18"/>
          </p:nvPr>
        </p:nvSpPr>
        <p:spPr>
          <a:xfrm>
            <a:off x="6103127" y="4037438"/>
            <a:ext cx="2002169" cy="1524235"/>
          </a:xfrm>
          <a:solidFill>
            <a:schemeClr val="bg1"/>
          </a:solidFill>
        </p:spPr>
        <p:txBody>
          <a:bodyPr tIns="90000"/>
          <a:lstStyle>
            <a:lvl1pPr marL="0" indent="0" algn="ctr">
              <a:buNone/>
              <a:defRPr sz="1500"/>
            </a:lvl1pPr>
          </a:lstStyle>
          <a:p>
            <a:pPr lvl="0"/>
            <a:r>
              <a:rPr lang="en-US" smtClean="0"/>
              <a:t>Edit Master text styles</a:t>
            </a:r>
          </a:p>
        </p:txBody>
      </p:sp>
    </p:spTree>
    <p:extLst>
      <p:ext uri="{BB962C8B-B14F-4D97-AF65-F5344CB8AC3E}">
        <p14:creationId xmlns:p14="http://schemas.microsoft.com/office/powerpoint/2010/main" val="3142061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628650" y="1"/>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728042"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2785402" y="2159957"/>
            <a:ext cx="1846193"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2785402" y="3968881"/>
            <a:ext cx="1846193"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743411" y="2159957"/>
            <a:ext cx="1846195"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6701420" y="3968880"/>
            <a:ext cx="1890000" cy="1638158"/>
          </a:xfrm>
          <a:noFill/>
        </p:spPr>
        <p:txBody>
          <a:bodyPr tIns="90000"/>
          <a:lstStyle>
            <a:lvl1pPr marL="0" indent="0" algn="l">
              <a:buNone/>
              <a:defRPr sz="1500"/>
            </a:lvl1pPr>
          </a:lstStyle>
          <a:p>
            <a:pPr lvl="0"/>
            <a:r>
              <a:rPr lang="en-US" smtClean="0"/>
              <a:t>Edit Master text styles</a:t>
            </a:r>
          </a:p>
        </p:txBody>
      </p:sp>
      <p:sp>
        <p:nvSpPr>
          <p:cNvPr id="16" name="Text Placeholder 12"/>
          <p:cNvSpPr>
            <a:spLocks noGrp="1"/>
          </p:cNvSpPr>
          <p:nvPr>
            <p:ph type="body" sz="quarter" idx="18"/>
          </p:nvPr>
        </p:nvSpPr>
        <p:spPr>
          <a:xfrm>
            <a:off x="775213" y="2159958"/>
            <a:ext cx="1890000" cy="1638159"/>
          </a:xfrm>
          <a:noFill/>
        </p:spPr>
        <p:txBody>
          <a:bodyPr tIns="90000"/>
          <a:lstStyle>
            <a:lvl1pPr marL="0" indent="0" algn="r">
              <a:buNone/>
              <a:defRPr sz="1500"/>
            </a:lvl1pPr>
          </a:lstStyle>
          <a:p>
            <a:pPr lvl="0"/>
            <a:r>
              <a:rPr lang="en-US" smtClean="0"/>
              <a:t>Edit Master text styles</a:t>
            </a:r>
          </a:p>
        </p:txBody>
      </p:sp>
      <p:sp>
        <p:nvSpPr>
          <p:cNvPr id="14" name="Picture Placeholder 2"/>
          <p:cNvSpPr>
            <a:spLocks noGrp="1"/>
          </p:cNvSpPr>
          <p:nvPr>
            <p:ph type="pic" sz="quarter" idx="19"/>
          </p:nvPr>
        </p:nvSpPr>
        <p:spPr>
          <a:xfrm>
            <a:off x="4743412" y="3968880"/>
            <a:ext cx="1846193"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775213" y="3968881"/>
            <a:ext cx="1890000" cy="1638158"/>
          </a:xfrm>
          <a:noFill/>
        </p:spPr>
        <p:txBody>
          <a:bodyPr tIns="90000"/>
          <a:lstStyle>
            <a:lvl1pPr marL="0" indent="0" algn="r">
              <a:buNone/>
              <a:defRPr sz="1500"/>
            </a:lvl1pPr>
          </a:lstStyle>
          <a:p>
            <a:pPr lvl="0"/>
            <a:r>
              <a:rPr lang="en-US" smtClean="0"/>
              <a:t>Edit Master text styles</a:t>
            </a:r>
          </a:p>
        </p:txBody>
      </p:sp>
      <p:sp>
        <p:nvSpPr>
          <p:cNvPr id="18" name="Text Placeholder 12"/>
          <p:cNvSpPr>
            <a:spLocks noGrp="1"/>
          </p:cNvSpPr>
          <p:nvPr>
            <p:ph type="body" sz="quarter" idx="21"/>
          </p:nvPr>
        </p:nvSpPr>
        <p:spPr>
          <a:xfrm>
            <a:off x="6724742" y="2159957"/>
            <a:ext cx="1890000" cy="1638159"/>
          </a:xfrm>
          <a:noFill/>
        </p:spPr>
        <p:txBody>
          <a:bodyPr tIns="90000"/>
          <a:lstStyle>
            <a:lvl1pPr marL="0" indent="0" algn="l">
              <a:buNone/>
              <a:defRPr sz="1500"/>
            </a:lvl1pPr>
          </a:lstStyle>
          <a:p>
            <a:pPr lvl="0"/>
            <a:r>
              <a:rPr lang="en-US" smtClean="0"/>
              <a:t>Edit Master text styles</a:t>
            </a:r>
          </a:p>
        </p:txBody>
      </p:sp>
    </p:spTree>
    <p:extLst>
      <p:ext uri="{BB962C8B-B14F-4D97-AF65-F5344CB8AC3E}">
        <p14:creationId xmlns:p14="http://schemas.microsoft.com/office/powerpoint/2010/main" val="2834575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9144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628650" y="2646644"/>
            <a:ext cx="78867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628650" y="3630614"/>
            <a:ext cx="78867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7130794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188685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3.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82861"/>
            <a:ext cx="78867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28650" y="1825625"/>
            <a:ext cx="78867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628650" y="6131287"/>
            <a:ext cx="2057400" cy="365125"/>
          </a:xfrm>
          <a:prstGeom prst="rect">
            <a:avLst/>
          </a:prstGeom>
        </p:spPr>
        <p:txBody>
          <a:bodyPr vert="horz" lIns="91440" tIns="45720" rIns="91440" bIns="45720" rtlCol="0" anchor="ctr">
            <a:noAutofit/>
          </a:bodyPr>
          <a:lstStyle>
            <a:lvl1pPr algn="l">
              <a:defRPr sz="9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7525389" y="6045989"/>
            <a:ext cx="1286800" cy="450423"/>
          </a:xfrm>
          <a:prstGeom prst="rect">
            <a:avLst/>
          </a:prstGeom>
        </p:spPr>
      </p:pic>
    </p:spTree>
    <p:extLst>
      <p:ext uri="{BB962C8B-B14F-4D97-AF65-F5344CB8AC3E}">
        <p14:creationId xmlns:p14="http://schemas.microsoft.com/office/powerpoint/2010/main" val="1167737050"/>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Lst>
  <p:hf sldNum="0" hdr="0" ftr="0" dt="0"/>
  <p:txStyles>
    <p:titleStyle>
      <a:lvl1pPr algn="l" defTabSz="685800" rtl="0" eaLnBrk="1" latinLnBrk="0" hangingPunct="1">
        <a:lnSpc>
          <a:spcPct val="90000"/>
        </a:lnSpc>
        <a:spcBef>
          <a:spcPct val="0"/>
        </a:spcBef>
        <a:buNone/>
        <a:defRPr sz="3000" kern="1200">
          <a:solidFill>
            <a:schemeClr val="tx2"/>
          </a:solidFill>
          <a:latin typeface="+mj-lt"/>
          <a:ea typeface="+mj-ea"/>
          <a:cs typeface="+mj-cs"/>
        </a:defRPr>
      </a:lvl1pPr>
    </p:titleStyle>
    <p:bodyStyle>
      <a:lvl1pPr marL="171450" indent="-171450" algn="l" defTabSz="685800" rtl="0" eaLnBrk="1" latinLnBrk="0" hangingPunct="1">
        <a:lnSpc>
          <a:spcPct val="100000"/>
        </a:lnSpc>
        <a:spcBef>
          <a:spcPts val="0"/>
        </a:spcBef>
        <a:spcAft>
          <a:spcPts val="1350"/>
        </a:spcAft>
        <a:buClr>
          <a:schemeClr val="tx2"/>
        </a:buClr>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100000"/>
        </a:lnSpc>
        <a:spcBef>
          <a:spcPts val="375"/>
        </a:spcBef>
        <a:spcAft>
          <a:spcPts val="1350"/>
        </a:spcAft>
        <a:buClr>
          <a:schemeClr val="tx2"/>
        </a:buClr>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100000"/>
        </a:lnSpc>
        <a:spcBef>
          <a:spcPts val="375"/>
        </a:spcBef>
        <a:spcAft>
          <a:spcPts val="1350"/>
        </a:spcAft>
        <a:buClr>
          <a:schemeClr val="tx2"/>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100000"/>
        </a:lnSpc>
        <a:spcBef>
          <a:spcPts val="375"/>
        </a:spcBef>
        <a:spcAft>
          <a:spcPts val="1350"/>
        </a:spcAft>
        <a:buClr>
          <a:schemeClr val="tx2"/>
        </a:buClr>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100000"/>
        </a:lnSpc>
        <a:spcBef>
          <a:spcPts val="375"/>
        </a:spcBef>
        <a:spcAft>
          <a:spcPts val="1350"/>
        </a:spcAft>
        <a:buClr>
          <a:schemeClr val="tx2"/>
        </a:buClr>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Christian.crivari@ec.europa.eu" TargetMode="External"/><Relationship Id="rId2" Type="http://schemas.openxmlformats.org/officeDocument/2006/relationships/hyperlink" Target="mailto:Efrem.garlando@ec.Europa.eu" TargetMode="Externa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hyperlink" Target="https://www.pwc.com/gx/en/asset-management/asset-management-insights/assets/awm-revolution-full-report-final.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88840"/>
            <a:ext cx="8280920" cy="3528392"/>
          </a:xfrm>
        </p:spPr>
        <p:txBody>
          <a:bodyPr/>
          <a:lstStyle/>
          <a:p>
            <a:pPr algn="ctr"/>
            <a:r>
              <a:rPr lang="en-US" sz="2400" dirty="0"/>
              <a:t>Access to Finance/Financial Sector Development </a:t>
            </a:r>
            <a:r>
              <a:rPr lang="en-US" sz="2400" dirty="0" smtClean="0"/>
              <a:t>Training </a:t>
            </a:r>
            <a:br>
              <a:rPr lang="en-US" sz="2400" dirty="0" smtClean="0"/>
            </a:br>
            <a:r>
              <a:rPr lang="en-US" sz="2400" dirty="0"/>
              <a:t/>
            </a:r>
            <a:br>
              <a:rPr lang="en-US" sz="2400" dirty="0"/>
            </a:br>
            <a:r>
              <a:rPr lang="en-US" sz="2400" dirty="0" smtClean="0"/>
              <a:t>19</a:t>
            </a:r>
            <a:r>
              <a:rPr lang="en-US" sz="2400" baseline="30000" dirty="0" smtClean="0"/>
              <a:t>th</a:t>
            </a:r>
            <a:r>
              <a:rPr lang="en-US" sz="2400" dirty="0" smtClean="0"/>
              <a:t> November 2020</a:t>
            </a:r>
            <a:endParaRPr lang="en-GB" sz="2400" dirty="0"/>
          </a:p>
        </p:txBody>
      </p:sp>
      <p:sp>
        <p:nvSpPr>
          <p:cNvPr id="4" name="Content Placeholder 3"/>
          <p:cNvSpPr>
            <a:spLocks noGrp="1"/>
          </p:cNvSpPr>
          <p:nvPr>
            <p:ph idx="1"/>
          </p:nvPr>
        </p:nvSpPr>
        <p:spPr>
          <a:xfrm>
            <a:off x="5004048" y="5373216"/>
            <a:ext cx="4032448" cy="576064"/>
          </a:xfrm>
        </p:spPr>
        <p:txBody>
          <a:bodyPr/>
          <a:lstStyle/>
          <a:p>
            <a:r>
              <a:rPr lang="en-IE" sz="1400" b="0" dirty="0" smtClean="0"/>
              <a:t>For more information: </a:t>
            </a:r>
          </a:p>
          <a:p>
            <a:r>
              <a:rPr lang="en-IE" sz="1400" dirty="0" smtClean="0"/>
              <a:t>Christian </a:t>
            </a:r>
            <a:r>
              <a:rPr lang="en-IE" sz="1400" dirty="0"/>
              <a:t>CRIVARI, DEVCO </a:t>
            </a:r>
            <a:r>
              <a:rPr lang="en-IE" sz="1400" dirty="0" smtClean="0"/>
              <a:t>C.4</a:t>
            </a:r>
          </a:p>
          <a:p>
            <a:r>
              <a:rPr lang="fr-BE" sz="1400" dirty="0" smtClean="0"/>
              <a:t>Efrem GARLANDO; DEVCO C.4</a:t>
            </a:r>
            <a:endParaRPr lang="en-IE" sz="1400" dirty="0"/>
          </a:p>
          <a:p>
            <a:endParaRPr lang="en-US"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215" y="476672"/>
            <a:ext cx="8229600" cy="936625"/>
          </a:xfrm>
        </p:spPr>
        <p:txBody>
          <a:bodyPr/>
          <a:lstStyle/>
          <a:p>
            <a:r>
              <a:rPr lang="en-US" dirty="0"/>
              <a:t>Access to Financial Products Households: </a:t>
            </a:r>
            <a:endParaRPr lang="en-GB" sz="800" dirty="0"/>
          </a:p>
        </p:txBody>
      </p:sp>
      <p:sp>
        <p:nvSpPr>
          <p:cNvPr id="3" name="Content Placeholder 2"/>
          <p:cNvSpPr>
            <a:spLocks noGrp="1"/>
          </p:cNvSpPr>
          <p:nvPr>
            <p:ph idx="1"/>
          </p:nvPr>
        </p:nvSpPr>
        <p:spPr>
          <a:xfrm>
            <a:off x="469465" y="1700808"/>
            <a:ext cx="8229600" cy="3633788"/>
          </a:xfrm>
        </p:spPr>
        <p:txBody>
          <a:bodyPr/>
          <a:lstStyle/>
          <a:p>
            <a:r>
              <a:rPr lang="en-IE" sz="1400" dirty="0" smtClean="0"/>
              <a:t>Financial Inclusion, has a strong relationship with trust and perceived benefit of use . Especially for most vulnerable, less educated and first time users</a:t>
            </a:r>
          </a:p>
          <a:p>
            <a:endParaRPr lang="en-IE" sz="1400" dirty="0" smtClean="0"/>
          </a:p>
          <a:p>
            <a:r>
              <a:rPr lang="en-IE" sz="1400" dirty="0" smtClean="0"/>
              <a:t>Efforts cant only be concentrated on the financial side of the equation</a:t>
            </a:r>
          </a:p>
          <a:p>
            <a:endParaRPr lang="en-IE" sz="1400" dirty="0" smtClean="0"/>
          </a:p>
          <a:p>
            <a:r>
              <a:rPr lang="en-IE" sz="1600" b="1" dirty="0" smtClean="0"/>
              <a:t>NANYANG TECH UNIVERSITY- </a:t>
            </a:r>
            <a:r>
              <a:rPr lang="en-IE" sz="1600" dirty="0" smtClean="0"/>
              <a:t>Singapore </a:t>
            </a:r>
            <a:r>
              <a:rPr lang="en-IE" sz="1600" dirty="0" err="1" smtClean="0"/>
              <a:t>study:</a:t>
            </a:r>
            <a:r>
              <a:rPr lang="en-IE" sz="1600" b="1" dirty="0" err="1" smtClean="0"/>
              <a:t>Kenya</a:t>
            </a:r>
            <a:r>
              <a:rPr lang="en-IE" sz="1600" b="1" dirty="0" smtClean="0"/>
              <a:t> Predatory lending Practises:</a:t>
            </a:r>
          </a:p>
          <a:p>
            <a:endParaRPr lang="en-IE" sz="2000" dirty="0" smtClean="0"/>
          </a:p>
          <a:p>
            <a:pPr lvl="1"/>
            <a:r>
              <a:rPr lang="en-IE" sz="1600" b="0" dirty="0" smtClean="0"/>
              <a:t>Unilateral changes of terms and conditions</a:t>
            </a:r>
          </a:p>
          <a:p>
            <a:pPr lvl="1"/>
            <a:r>
              <a:rPr lang="en-IE" sz="1600" b="0" dirty="0" smtClean="0"/>
              <a:t>No understanding of key terms</a:t>
            </a:r>
          </a:p>
          <a:p>
            <a:pPr lvl="1"/>
            <a:r>
              <a:rPr lang="en-IE" sz="1600" b="0" dirty="0" smtClean="0"/>
              <a:t>Aggressive </a:t>
            </a:r>
            <a:r>
              <a:rPr lang="en-IE" sz="1600" b="0" dirty="0" smtClean="0"/>
              <a:t>selling </a:t>
            </a:r>
            <a:r>
              <a:rPr lang="en-IE" sz="1600" b="0" dirty="0" smtClean="0"/>
              <a:t>and </a:t>
            </a:r>
            <a:r>
              <a:rPr lang="en-IE" sz="1600" b="0" dirty="0" smtClean="0"/>
              <a:t>default issues</a:t>
            </a:r>
          </a:p>
          <a:p>
            <a:pPr lvl="1"/>
            <a:r>
              <a:rPr lang="en-IE" sz="1600" b="0" dirty="0" smtClean="0"/>
              <a:t>No </a:t>
            </a:r>
            <a:r>
              <a:rPr lang="en-IE" sz="1600" b="0" dirty="0" smtClean="0"/>
              <a:t>ability and option to restructure</a:t>
            </a:r>
          </a:p>
          <a:p>
            <a:pPr lvl="1"/>
            <a:r>
              <a:rPr lang="en-IE" sz="1600" b="0" dirty="0" smtClean="0"/>
              <a:t>Too high and possibly not justified interest costs </a:t>
            </a:r>
          </a:p>
          <a:p>
            <a:pPr lvl="1"/>
            <a:r>
              <a:rPr lang="en-IE" sz="1600" b="0" dirty="0" smtClean="0"/>
              <a:t>Hidden fees and interests</a:t>
            </a:r>
          </a:p>
          <a:p>
            <a:endParaRPr lang="en-IE" sz="1600" b="1" dirty="0" smtClean="0"/>
          </a:p>
          <a:p>
            <a:pPr lvl="1"/>
            <a:endParaRPr lang="en-IE" sz="1200" b="1" dirty="0" smtClean="0"/>
          </a:p>
          <a:p>
            <a:pPr lvl="1"/>
            <a:endParaRPr lang="en-IE" sz="1600" dirty="0" smtClean="0"/>
          </a:p>
          <a:p>
            <a:endParaRPr lang="fr-BE" dirty="0" smtClean="0"/>
          </a:p>
        </p:txBody>
      </p:sp>
    </p:spTree>
    <p:extLst>
      <p:ext uri="{BB962C8B-B14F-4D97-AF65-F5344CB8AC3E}">
        <p14:creationId xmlns:p14="http://schemas.microsoft.com/office/powerpoint/2010/main" val="3984067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38" y="548680"/>
            <a:ext cx="8229600" cy="936625"/>
          </a:xfrm>
        </p:spPr>
        <p:txBody>
          <a:bodyPr/>
          <a:lstStyle/>
          <a:p>
            <a:r>
              <a:rPr lang="en-US" dirty="0"/>
              <a:t>Access to Financial Products Households: </a:t>
            </a:r>
            <a:endParaRPr lang="en-IE" dirty="0"/>
          </a:p>
        </p:txBody>
      </p:sp>
      <p:sp>
        <p:nvSpPr>
          <p:cNvPr id="3" name="Content Placeholder 2"/>
          <p:cNvSpPr>
            <a:spLocks noGrp="1"/>
          </p:cNvSpPr>
          <p:nvPr>
            <p:ph idx="1"/>
          </p:nvPr>
        </p:nvSpPr>
        <p:spPr>
          <a:xfrm>
            <a:off x="461138" y="1700808"/>
            <a:ext cx="8229600" cy="3633788"/>
          </a:xfrm>
        </p:spPr>
        <p:txBody>
          <a:bodyPr/>
          <a:lstStyle/>
          <a:p>
            <a:endParaRPr lang="en-US" sz="1200" b="1" dirty="0"/>
          </a:p>
          <a:p>
            <a:r>
              <a:rPr lang="en-US" sz="1200" b="1" dirty="0" smtClean="0"/>
              <a:t>We can look to identify the barriers and possible  </a:t>
            </a:r>
            <a:r>
              <a:rPr lang="en-US" sz="1200" b="1" dirty="0"/>
              <a:t>solutions that can improve provision of financial services to household and identify the main operational challenges for households. </a:t>
            </a:r>
            <a:endParaRPr lang="en-IE" sz="1200" b="1" dirty="0"/>
          </a:p>
          <a:p>
            <a:pPr lvl="0"/>
            <a:endParaRPr lang="en-US" sz="1100" dirty="0" smtClean="0"/>
          </a:p>
          <a:p>
            <a:pPr lvl="0"/>
            <a:r>
              <a:rPr lang="en-US" sz="1100" dirty="0" smtClean="0"/>
              <a:t>Identify the level of  financial inclusion. Understand how much financial institutions lend to segments of the population, and  analysis possible financial gaps existing in the country . This can </a:t>
            </a:r>
            <a:r>
              <a:rPr lang="en-US" sz="1100" dirty="0"/>
              <a:t>include household types and gender, and  use of products: bank loans, deposit products, micro finance, property and casualty insurance, life insurance, pensions </a:t>
            </a:r>
            <a:r>
              <a:rPr lang="en-US" sz="1100" dirty="0" err="1" smtClean="0"/>
              <a:t>etc</a:t>
            </a:r>
            <a:endParaRPr lang="en-US" sz="1100" dirty="0" smtClean="0"/>
          </a:p>
          <a:p>
            <a:pPr lvl="0"/>
            <a:endParaRPr lang="en-US" sz="1100" dirty="0"/>
          </a:p>
          <a:p>
            <a:pPr lvl="0"/>
            <a:r>
              <a:rPr lang="en-US" sz="1100" dirty="0" smtClean="0"/>
              <a:t>Analysis </a:t>
            </a:r>
            <a:r>
              <a:rPr lang="en-US" sz="1100" dirty="0"/>
              <a:t>of the performance as of now of the</a:t>
            </a:r>
            <a:r>
              <a:rPr lang="en-US" sz="1100" b="1" dirty="0"/>
              <a:t> Government’s National Financial Inclusion Strategy</a:t>
            </a:r>
          </a:p>
          <a:p>
            <a:pPr lvl="0"/>
            <a:endParaRPr lang="en-IE" sz="1100" dirty="0"/>
          </a:p>
          <a:p>
            <a:pPr lvl="0"/>
            <a:r>
              <a:rPr lang="en-US" sz="1100" dirty="0"/>
              <a:t>Policy and regulatory reform to improve financial inclusion, including </a:t>
            </a:r>
            <a:r>
              <a:rPr lang="en-US" sz="1100" b="1" dirty="0"/>
              <a:t>enhancing trust in banks and adequate deposits insurance </a:t>
            </a:r>
            <a:r>
              <a:rPr lang="en-US" sz="1100" b="1" dirty="0" smtClean="0"/>
              <a:t>protection</a:t>
            </a:r>
            <a:endParaRPr lang="en-US" sz="1100" dirty="0" smtClean="0"/>
          </a:p>
          <a:p>
            <a:pPr lvl="0"/>
            <a:endParaRPr lang="en-IE" sz="1100" dirty="0"/>
          </a:p>
          <a:p>
            <a:pPr lvl="0"/>
            <a:r>
              <a:rPr lang="en-US" sz="1100" dirty="0"/>
              <a:t>Analysis of the efficiency of payment system platforms in enabling: (</a:t>
            </a:r>
            <a:r>
              <a:rPr lang="en-US" sz="1100" dirty="0" err="1"/>
              <a:t>i</a:t>
            </a:r>
            <a:r>
              <a:rPr lang="en-US" sz="1100" dirty="0"/>
              <a:t>) payments among banks and (ii) retail payment transfers involving both banks, mobile money operators and agent networks. Assessment of the legal, regulatory and institutional framework of the payment ecosystem and digital </a:t>
            </a:r>
            <a:r>
              <a:rPr lang="en-US" sz="1100" dirty="0" smtClean="0"/>
              <a:t>finance</a:t>
            </a:r>
            <a:endParaRPr lang="en-IE" sz="1100" dirty="0"/>
          </a:p>
          <a:p>
            <a:pPr lvl="0"/>
            <a:endParaRPr lang="en-US" sz="1100" dirty="0" smtClean="0"/>
          </a:p>
          <a:p>
            <a:pPr lvl="0"/>
            <a:r>
              <a:rPr lang="en-US" sz="1100" dirty="0" smtClean="0"/>
              <a:t>Opportunities </a:t>
            </a:r>
            <a:r>
              <a:rPr lang="en-US" sz="1100" dirty="0"/>
              <a:t>for supporting further development of innovative approaches (Fintech) to enhancing financial </a:t>
            </a:r>
            <a:r>
              <a:rPr lang="en-US" sz="1100" dirty="0" smtClean="0"/>
              <a:t>inclusion</a:t>
            </a:r>
            <a:endParaRPr lang="en-IE" sz="1100" dirty="0"/>
          </a:p>
          <a:p>
            <a:endParaRPr lang="en-IE" sz="1200" dirty="0"/>
          </a:p>
        </p:txBody>
      </p:sp>
    </p:spTree>
    <p:extLst>
      <p:ext uri="{BB962C8B-B14F-4D97-AF65-F5344CB8AC3E}">
        <p14:creationId xmlns:p14="http://schemas.microsoft.com/office/powerpoint/2010/main" val="534457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794" y="194047"/>
            <a:ext cx="7886700" cy="586768"/>
          </a:xfrm>
        </p:spPr>
        <p:txBody>
          <a:bodyPr/>
          <a:lstStyle/>
          <a:p>
            <a:r>
              <a:rPr lang="en-GB" noProof="1" smtClean="0"/>
              <a:t>Dimensions of financial inclusion and beyond</a:t>
            </a:r>
            <a:endParaRPr lang="en-GB" noProof="1"/>
          </a:p>
        </p:txBody>
      </p:sp>
      <p:sp>
        <p:nvSpPr>
          <p:cNvPr id="5" name="Isosceles Triangle 4"/>
          <p:cNvSpPr/>
          <p:nvPr/>
        </p:nvSpPr>
        <p:spPr>
          <a:xfrm>
            <a:off x="1627911" y="2112078"/>
            <a:ext cx="2564454" cy="217062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500" noProof="1">
                <a:solidFill>
                  <a:srgbClr val="FFFFFF"/>
                </a:solidFill>
                <a:latin typeface="Arial"/>
              </a:rPr>
              <a:t>ACCESS</a:t>
            </a:r>
          </a:p>
          <a:p>
            <a:pPr algn="ctr" defTabSz="685800" fontAlgn="auto">
              <a:spcBef>
                <a:spcPts val="0"/>
              </a:spcBef>
              <a:spcAft>
                <a:spcPts val="0"/>
              </a:spcAft>
            </a:pPr>
            <a:endParaRPr lang="en-GB" sz="150" b="0" noProof="1">
              <a:solidFill>
                <a:srgbClr val="FFFFFF"/>
              </a:solidFill>
              <a:latin typeface="Arial"/>
            </a:endParaRPr>
          </a:p>
          <a:p>
            <a:pPr algn="ctr" defTabSz="685800" fontAlgn="auto">
              <a:spcBef>
                <a:spcPts val="0"/>
              </a:spcBef>
              <a:spcAft>
                <a:spcPts val="0"/>
              </a:spcAft>
            </a:pPr>
            <a:r>
              <a:rPr lang="en-GB" sz="1050" b="0" noProof="1">
                <a:solidFill>
                  <a:srgbClr val="FFFFFF"/>
                </a:solidFill>
                <a:latin typeface="Arial"/>
              </a:rPr>
              <a:t>Physical proximity</a:t>
            </a:r>
          </a:p>
          <a:p>
            <a:pPr algn="ctr" defTabSz="685800" fontAlgn="auto">
              <a:spcBef>
                <a:spcPts val="0"/>
              </a:spcBef>
              <a:spcAft>
                <a:spcPts val="0"/>
              </a:spcAft>
            </a:pPr>
            <a:r>
              <a:rPr lang="en-GB" sz="1050" b="0" noProof="1">
                <a:solidFill>
                  <a:srgbClr val="FFFFFF"/>
                </a:solidFill>
                <a:latin typeface="Arial"/>
              </a:rPr>
              <a:t>Affodability</a:t>
            </a:r>
          </a:p>
          <a:p>
            <a:pPr algn="ctr" defTabSz="685800" fontAlgn="auto">
              <a:spcBef>
                <a:spcPts val="0"/>
              </a:spcBef>
              <a:spcAft>
                <a:spcPts val="0"/>
              </a:spcAft>
            </a:pPr>
            <a:r>
              <a:rPr lang="en-GB" sz="1050" b="0" noProof="1">
                <a:solidFill>
                  <a:srgbClr val="FFFFFF"/>
                </a:solidFill>
                <a:latin typeface="Arial"/>
              </a:rPr>
              <a:t>Convenience</a:t>
            </a:r>
            <a:endParaRPr lang="en-GB" sz="1350" noProof="1">
              <a:solidFill>
                <a:srgbClr val="FFFFFF"/>
              </a:solidFill>
              <a:latin typeface="Arial"/>
            </a:endParaRPr>
          </a:p>
        </p:txBody>
      </p:sp>
      <p:sp>
        <p:nvSpPr>
          <p:cNvPr id="7" name="Isosceles Triangle 6"/>
          <p:cNvSpPr/>
          <p:nvPr/>
        </p:nvSpPr>
        <p:spPr>
          <a:xfrm>
            <a:off x="2910138" y="4282707"/>
            <a:ext cx="2564454" cy="2458661"/>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500" noProof="1">
                <a:solidFill>
                  <a:srgbClr val="FFFFFF"/>
                </a:solidFill>
                <a:latin typeface="Arial"/>
              </a:rPr>
              <a:t>QUALITY</a:t>
            </a:r>
          </a:p>
          <a:p>
            <a:pPr algn="ctr" defTabSz="685800" fontAlgn="auto">
              <a:spcBef>
                <a:spcPts val="0"/>
              </a:spcBef>
              <a:spcAft>
                <a:spcPts val="0"/>
              </a:spcAft>
            </a:pPr>
            <a:r>
              <a:rPr lang="it-IT" sz="1050" b="0" noProof="1">
                <a:solidFill>
                  <a:srgbClr val="FFFFFF"/>
                </a:solidFill>
                <a:latin typeface="Arial"/>
              </a:rPr>
              <a:t>Adapted to the client needs</a:t>
            </a:r>
          </a:p>
          <a:p>
            <a:pPr algn="ctr" defTabSz="685800" fontAlgn="auto">
              <a:spcBef>
                <a:spcPts val="0"/>
              </a:spcBef>
              <a:spcAft>
                <a:spcPts val="0"/>
              </a:spcAft>
            </a:pPr>
            <a:r>
              <a:rPr lang="it-IT" sz="1050" b="0" noProof="1">
                <a:solidFill>
                  <a:srgbClr val="FFFFFF"/>
                </a:solidFill>
                <a:latin typeface="Arial"/>
              </a:rPr>
              <a:t>Provided responsibly and sustainably</a:t>
            </a:r>
            <a:endParaRPr lang="en-GB" sz="1050" b="0" noProof="1">
              <a:solidFill>
                <a:srgbClr val="FFFFFF"/>
              </a:solidFill>
              <a:latin typeface="Arial"/>
            </a:endParaRPr>
          </a:p>
        </p:txBody>
      </p:sp>
      <p:sp>
        <p:nvSpPr>
          <p:cNvPr id="8" name="Isosceles Triangle 7"/>
          <p:cNvSpPr/>
          <p:nvPr/>
        </p:nvSpPr>
        <p:spPr>
          <a:xfrm>
            <a:off x="345684" y="4282707"/>
            <a:ext cx="2564454" cy="2458661"/>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500" noProof="1">
                <a:solidFill>
                  <a:srgbClr val="FFFFFF"/>
                </a:solidFill>
                <a:latin typeface="Arial"/>
              </a:rPr>
              <a:t>USE</a:t>
            </a:r>
          </a:p>
          <a:p>
            <a:pPr algn="ctr" defTabSz="685800" fontAlgn="auto">
              <a:spcBef>
                <a:spcPts val="0"/>
              </a:spcBef>
              <a:spcAft>
                <a:spcPts val="0"/>
              </a:spcAft>
            </a:pPr>
            <a:endParaRPr lang="en-GB" sz="100" b="0" noProof="1">
              <a:solidFill>
                <a:srgbClr val="FFFFFF"/>
              </a:solidFill>
              <a:latin typeface="Arial"/>
            </a:endParaRPr>
          </a:p>
          <a:p>
            <a:pPr algn="ctr" defTabSz="685800" fontAlgn="auto">
              <a:spcBef>
                <a:spcPts val="0"/>
              </a:spcBef>
              <a:spcAft>
                <a:spcPts val="0"/>
              </a:spcAft>
            </a:pPr>
            <a:r>
              <a:rPr lang="en-GB" sz="1050" b="0" noProof="1">
                <a:solidFill>
                  <a:srgbClr val="FFFFFF"/>
                </a:solidFill>
                <a:latin typeface="Arial"/>
              </a:rPr>
              <a:t>Financial capability</a:t>
            </a:r>
          </a:p>
          <a:p>
            <a:pPr algn="ctr" defTabSz="685800" fontAlgn="auto">
              <a:spcBef>
                <a:spcPts val="0"/>
              </a:spcBef>
              <a:spcAft>
                <a:spcPts val="0"/>
              </a:spcAft>
            </a:pPr>
            <a:r>
              <a:rPr lang="en-GB" sz="1050" b="0" noProof="1">
                <a:solidFill>
                  <a:srgbClr val="FFFFFF"/>
                </a:solidFill>
                <a:latin typeface="Arial"/>
              </a:rPr>
              <a:t>Actual use: regularity, frequency, lenght of time used</a:t>
            </a:r>
          </a:p>
        </p:txBody>
      </p:sp>
      <p:sp>
        <p:nvSpPr>
          <p:cNvPr id="18" name="Rectangle 17"/>
          <p:cNvSpPr/>
          <p:nvPr/>
        </p:nvSpPr>
        <p:spPr>
          <a:xfrm>
            <a:off x="6094504" y="4985520"/>
            <a:ext cx="2576945" cy="699655"/>
          </a:xfrm>
          <a:prstGeom prst="rect">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it-IT" sz="1350" b="0" dirty="0" err="1">
                <a:solidFill>
                  <a:srgbClr val="FFFFFF"/>
                </a:solidFill>
                <a:latin typeface="Arial"/>
              </a:rPr>
              <a:t>Regulation</a:t>
            </a:r>
            <a:endParaRPr lang="en-GB" sz="1350" b="0" dirty="0">
              <a:solidFill>
                <a:srgbClr val="FFFFFF"/>
              </a:solidFill>
              <a:latin typeface="Arial"/>
            </a:endParaRPr>
          </a:p>
        </p:txBody>
      </p:sp>
      <p:sp>
        <p:nvSpPr>
          <p:cNvPr id="19" name="Rectangle 18"/>
          <p:cNvSpPr/>
          <p:nvPr/>
        </p:nvSpPr>
        <p:spPr>
          <a:xfrm>
            <a:off x="6089072" y="2498549"/>
            <a:ext cx="2576945" cy="699655"/>
          </a:xfrm>
          <a:prstGeom prst="rect">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it-IT" sz="1350" b="0" dirty="0" err="1">
                <a:solidFill>
                  <a:srgbClr val="FFFFFF"/>
                </a:solidFill>
                <a:latin typeface="Arial"/>
              </a:rPr>
              <a:t>Customers</a:t>
            </a:r>
            <a:endParaRPr lang="en-GB" sz="1350" b="0" dirty="0">
              <a:solidFill>
                <a:srgbClr val="FFFFFF"/>
              </a:solidFill>
              <a:latin typeface="Arial"/>
            </a:endParaRPr>
          </a:p>
        </p:txBody>
      </p:sp>
      <p:sp>
        <p:nvSpPr>
          <p:cNvPr id="20" name="Rectangle 19"/>
          <p:cNvSpPr/>
          <p:nvPr/>
        </p:nvSpPr>
        <p:spPr>
          <a:xfrm>
            <a:off x="6089073" y="4151092"/>
            <a:ext cx="2576945" cy="699655"/>
          </a:xfrm>
          <a:prstGeom prst="rect">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it-IT" sz="1350" b="0" dirty="0" err="1" smtClean="0">
                <a:solidFill>
                  <a:srgbClr val="FFFFFF"/>
                </a:solidFill>
                <a:latin typeface="Arial"/>
              </a:rPr>
              <a:t>Enabling</a:t>
            </a:r>
            <a:r>
              <a:rPr lang="it-IT" sz="1350" b="0" dirty="0" smtClean="0">
                <a:solidFill>
                  <a:srgbClr val="FFFFFF"/>
                </a:solidFill>
                <a:latin typeface="Arial"/>
              </a:rPr>
              <a:t> </a:t>
            </a:r>
            <a:r>
              <a:rPr lang="it-IT" sz="1350" b="0" dirty="0" err="1" smtClean="0">
                <a:solidFill>
                  <a:srgbClr val="FFFFFF"/>
                </a:solidFill>
                <a:latin typeface="Arial"/>
              </a:rPr>
              <a:t>Infrastructure</a:t>
            </a:r>
            <a:endParaRPr lang="en-GB" sz="1350" b="0" dirty="0">
              <a:solidFill>
                <a:srgbClr val="FFFFFF"/>
              </a:solidFill>
              <a:latin typeface="Arial"/>
            </a:endParaRPr>
          </a:p>
        </p:txBody>
      </p:sp>
      <p:sp>
        <p:nvSpPr>
          <p:cNvPr id="21" name="Rectangle 20"/>
          <p:cNvSpPr/>
          <p:nvPr/>
        </p:nvSpPr>
        <p:spPr>
          <a:xfrm>
            <a:off x="6089074" y="3330210"/>
            <a:ext cx="2576945" cy="699655"/>
          </a:xfrm>
          <a:prstGeom prst="rect">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it-IT" sz="1350" b="0" dirty="0">
                <a:solidFill>
                  <a:srgbClr val="FFFFFF"/>
                </a:solidFill>
                <a:latin typeface="Arial"/>
              </a:rPr>
              <a:t>Business Model</a:t>
            </a:r>
            <a:endParaRPr lang="en-GB" sz="1350" b="0" dirty="0">
              <a:solidFill>
                <a:srgbClr val="FFFFFF"/>
              </a:solidFill>
              <a:latin typeface="Arial"/>
            </a:endParaRPr>
          </a:p>
        </p:txBody>
      </p:sp>
      <p:sp>
        <p:nvSpPr>
          <p:cNvPr id="3" name="Rectangle 2"/>
          <p:cNvSpPr/>
          <p:nvPr/>
        </p:nvSpPr>
        <p:spPr>
          <a:xfrm>
            <a:off x="827584" y="1000170"/>
            <a:ext cx="7490189" cy="892552"/>
          </a:xfrm>
          <a:prstGeom prst="rect">
            <a:avLst/>
          </a:prstGeom>
        </p:spPr>
        <p:txBody>
          <a:bodyPr wrap="square">
            <a:spAutoFit/>
          </a:bodyPr>
          <a:lstStyle/>
          <a:p>
            <a:pPr algn="ctr"/>
            <a:r>
              <a:rPr lang="en-US" sz="2600" i="1" dirty="0" smtClean="0">
                <a:solidFill>
                  <a:srgbClr val="00B050"/>
                </a:solidFill>
              </a:rPr>
              <a:t>Market system approach </a:t>
            </a:r>
            <a:r>
              <a:rPr lang="en-US" sz="2600" b="0" i="1" dirty="0" smtClean="0">
                <a:solidFill>
                  <a:srgbClr val="00B050"/>
                </a:solidFill>
              </a:rPr>
              <a:t>to financial inclusion</a:t>
            </a:r>
            <a:endParaRPr lang="en-GB" sz="2600" b="0" i="1" dirty="0">
              <a:solidFill>
                <a:srgbClr val="00B050"/>
              </a:solidFill>
            </a:endParaRPr>
          </a:p>
        </p:txBody>
      </p:sp>
      <p:sp>
        <p:nvSpPr>
          <p:cNvPr id="11" name="Isosceles Triangle 10"/>
          <p:cNvSpPr/>
          <p:nvPr/>
        </p:nvSpPr>
        <p:spPr>
          <a:xfrm>
            <a:off x="1634807" y="2112078"/>
            <a:ext cx="2564454" cy="2170629"/>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500" noProof="1">
                <a:solidFill>
                  <a:srgbClr val="FFFFFF"/>
                </a:solidFill>
                <a:latin typeface="Arial"/>
              </a:rPr>
              <a:t>ACCESS</a:t>
            </a:r>
          </a:p>
          <a:p>
            <a:pPr algn="ctr" defTabSz="685800" fontAlgn="auto">
              <a:spcBef>
                <a:spcPts val="0"/>
              </a:spcBef>
              <a:spcAft>
                <a:spcPts val="0"/>
              </a:spcAft>
            </a:pPr>
            <a:endParaRPr lang="en-GB" sz="150" b="0" noProof="1">
              <a:solidFill>
                <a:srgbClr val="FFFFFF"/>
              </a:solidFill>
              <a:latin typeface="Arial"/>
            </a:endParaRPr>
          </a:p>
          <a:p>
            <a:pPr algn="ctr" defTabSz="685800" fontAlgn="auto">
              <a:spcBef>
                <a:spcPts val="0"/>
              </a:spcBef>
              <a:spcAft>
                <a:spcPts val="0"/>
              </a:spcAft>
            </a:pPr>
            <a:r>
              <a:rPr lang="en-GB" sz="1050" b="0" noProof="1">
                <a:solidFill>
                  <a:srgbClr val="FFFFFF"/>
                </a:solidFill>
                <a:latin typeface="Arial"/>
              </a:rPr>
              <a:t>Physical proximity</a:t>
            </a:r>
          </a:p>
          <a:p>
            <a:pPr algn="ctr" defTabSz="685800" fontAlgn="auto">
              <a:spcBef>
                <a:spcPts val="0"/>
              </a:spcBef>
              <a:spcAft>
                <a:spcPts val="0"/>
              </a:spcAft>
            </a:pPr>
            <a:r>
              <a:rPr lang="en-GB" sz="1050" b="0" noProof="1">
                <a:solidFill>
                  <a:srgbClr val="FFFFFF"/>
                </a:solidFill>
                <a:latin typeface="Arial"/>
              </a:rPr>
              <a:t>Affodability</a:t>
            </a:r>
          </a:p>
          <a:p>
            <a:pPr algn="ctr" defTabSz="685800" fontAlgn="auto">
              <a:spcBef>
                <a:spcPts val="0"/>
              </a:spcBef>
              <a:spcAft>
                <a:spcPts val="0"/>
              </a:spcAft>
            </a:pPr>
            <a:r>
              <a:rPr lang="en-GB" sz="1050" b="0" noProof="1">
                <a:solidFill>
                  <a:srgbClr val="FFFFFF"/>
                </a:solidFill>
                <a:latin typeface="Arial"/>
              </a:rPr>
              <a:t>Convenience</a:t>
            </a:r>
            <a:endParaRPr lang="en-GB" sz="1350" noProof="1">
              <a:solidFill>
                <a:srgbClr val="FFFFFF"/>
              </a:solidFill>
              <a:latin typeface="Arial"/>
            </a:endParaRPr>
          </a:p>
        </p:txBody>
      </p:sp>
      <p:sp>
        <p:nvSpPr>
          <p:cNvPr id="12" name="Isosceles Triangle 11"/>
          <p:cNvSpPr/>
          <p:nvPr/>
        </p:nvSpPr>
        <p:spPr>
          <a:xfrm>
            <a:off x="352580" y="4282707"/>
            <a:ext cx="2564454" cy="2458661"/>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500" noProof="1">
                <a:solidFill>
                  <a:srgbClr val="FFFFFF"/>
                </a:solidFill>
                <a:latin typeface="Arial"/>
              </a:rPr>
              <a:t>USE</a:t>
            </a:r>
          </a:p>
          <a:p>
            <a:pPr algn="ctr" defTabSz="685800" fontAlgn="auto">
              <a:spcBef>
                <a:spcPts val="0"/>
              </a:spcBef>
              <a:spcAft>
                <a:spcPts val="0"/>
              </a:spcAft>
            </a:pPr>
            <a:endParaRPr lang="en-GB" sz="100" b="0" noProof="1">
              <a:solidFill>
                <a:srgbClr val="FFFFFF"/>
              </a:solidFill>
              <a:latin typeface="Arial"/>
            </a:endParaRPr>
          </a:p>
          <a:p>
            <a:pPr algn="ctr" defTabSz="685800" fontAlgn="auto">
              <a:spcBef>
                <a:spcPts val="0"/>
              </a:spcBef>
              <a:spcAft>
                <a:spcPts val="0"/>
              </a:spcAft>
            </a:pPr>
            <a:r>
              <a:rPr lang="en-GB" sz="1050" b="0" noProof="1">
                <a:solidFill>
                  <a:srgbClr val="FFFFFF"/>
                </a:solidFill>
                <a:latin typeface="Arial"/>
              </a:rPr>
              <a:t>Financial capability</a:t>
            </a:r>
          </a:p>
          <a:p>
            <a:pPr algn="ctr" defTabSz="685800" fontAlgn="auto">
              <a:spcBef>
                <a:spcPts val="0"/>
              </a:spcBef>
              <a:spcAft>
                <a:spcPts val="0"/>
              </a:spcAft>
            </a:pPr>
            <a:r>
              <a:rPr lang="en-GB" sz="1050" b="0" noProof="1">
                <a:solidFill>
                  <a:srgbClr val="FFFFFF"/>
                </a:solidFill>
                <a:latin typeface="Arial"/>
              </a:rPr>
              <a:t>Actual use: regularity, frequency, lenght of time used</a:t>
            </a:r>
          </a:p>
        </p:txBody>
      </p:sp>
    </p:spTree>
    <p:extLst>
      <p:ext uri="{BB962C8B-B14F-4D97-AF65-F5344CB8AC3E}">
        <p14:creationId xmlns:p14="http://schemas.microsoft.com/office/powerpoint/2010/main" val="4178830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4158" y="2091566"/>
            <a:ext cx="3628074" cy="553998"/>
          </a:xfrm>
          <a:prstGeom prst="rect">
            <a:avLst/>
          </a:prstGeom>
          <a:noFill/>
        </p:spPr>
        <p:txBody>
          <a:bodyPr wrap="square" rtlCol="0">
            <a:spAutoFit/>
          </a:bodyPr>
          <a:lstStyle/>
          <a:p>
            <a:pPr defTabSz="685800" fontAlgn="auto">
              <a:spcBef>
                <a:spcPts val="0"/>
              </a:spcBef>
              <a:spcAft>
                <a:spcPts val="0"/>
              </a:spcAft>
            </a:pPr>
            <a:r>
              <a:rPr lang="en-GB" sz="1500" b="0" dirty="0">
                <a:solidFill>
                  <a:srgbClr val="4D4D4D"/>
                </a:solidFill>
                <a:latin typeface="Arial"/>
              </a:rPr>
              <a:t>Application of Technologies can help bridge the financial inclusion gap</a:t>
            </a:r>
          </a:p>
        </p:txBody>
      </p:sp>
      <p:pic>
        <p:nvPicPr>
          <p:cNvPr id="4" name="Picture 3"/>
          <p:cNvPicPr>
            <a:picLocks noChangeAspect="1"/>
          </p:cNvPicPr>
          <p:nvPr/>
        </p:nvPicPr>
        <p:blipFill>
          <a:blip r:embed="rId2"/>
          <a:stretch>
            <a:fillRect/>
          </a:stretch>
        </p:blipFill>
        <p:spPr>
          <a:xfrm>
            <a:off x="27053" y="2622481"/>
            <a:ext cx="3687838" cy="3107729"/>
          </a:xfrm>
          <a:prstGeom prst="rect">
            <a:avLst/>
          </a:prstGeom>
        </p:spPr>
      </p:pic>
      <p:pic>
        <p:nvPicPr>
          <p:cNvPr id="6" name="Picture 5"/>
          <p:cNvPicPr>
            <a:picLocks noChangeAspect="1"/>
          </p:cNvPicPr>
          <p:nvPr/>
        </p:nvPicPr>
        <p:blipFill>
          <a:blip r:embed="rId3"/>
          <a:stretch>
            <a:fillRect/>
          </a:stretch>
        </p:blipFill>
        <p:spPr>
          <a:xfrm>
            <a:off x="3714891" y="1199171"/>
            <a:ext cx="5234236" cy="4643465"/>
          </a:xfrm>
          <a:prstGeom prst="rect">
            <a:avLst/>
          </a:prstGeom>
        </p:spPr>
      </p:pic>
      <p:sp>
        <p:nvSpPr>
          <p:cNvPr id="2" name="Title 1"/>
          <p:cNvSpPr>
            <a:spLocks noGrp="1"/>
          </p:cNvSpPr>
          <p:nvPr>
            <p:ph type="title"/>
          </p:nvPr>
        </p:nvSpPr>
        <p:spPr>
          <a:xfrm>
            <a:off x="701499" y="1012627"/>
            <a:ext cx="7886700" cy="586768"/>
          </a:xfrm>
        </p:spPr>
        <p:txBody>
          <a:bodyPr/>
          <a:lstStyle/>
          <a:p>
            <a:r>
              <a:rPr lang="en-GB" dirty="0" smtClean="0"/>
              <a:t>Digital Financial Services</a:t>
            </a:r>
            <a:endParaRPr lang="en-GB" dirty="0"/>
          </a:p>
        </p:txBody>
      </p:sp>
    </p:spTree>
    <p:extLst>
      <p:ext uri="{BB962C8B-B14F-4D97-AF65-F5344CB8AC3E}">
        <p14:creationId xmlns:p14="http://schemas.microsoft.com/office/powerpoint/2010/main" val="878163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What do Kenyans and Tanzanians use digital credit for?</a:t>
            </a:r>
            <a:endParaRPr lang="en-GB" sz="2400" dirty="0"/>
          </a:p>
        </p:txBody>
      </p:sp>
      <p:pic>
        <p:nvPicPr>
          <p:cNvPr id="3" name="Picture 2"/>
          <p:cNvPicPr>
            <a:picLocks noChangeAspect="1"/>
          </p:cNvPicPr>
          <p:nvPr/>
        </p:nvPicPr>
        <p:blipFill>
          <a:blip r:embed="rId2"/>
          <a:stretch>
            <a:fillRect/>
          </a:stretch>
        </p:blipFill>
        <p:spPr>
          <a:xfrm>
            <a:off x="113246" y="2020744"/>
            <a:ext cx="8822936" cy="3703910"/>
          </a:xfrm>
          <a:prstGeom prst="rect">
            <a:avLst/>
          </a:prstGeom>
        </p:spPr>
      </p:pic>
      <p:sp>
        <p:nvSpPr>
          <p:cNvPr id="4" name="Rectangle 3"/>
          <p:cNvSpPr/>
          <p:nvPr/>
        </p:nvSpPr>
        <p:spPr>
          <a:xfrm>
            <a:off x="588818" y="1875559"/>
            <a:ext cx="415637" cy="2701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a:solidFill>
                <a:srgbClr val="FFFFFF"/>
              </a:solidFill>
              <a:latin typeface="Arial"/>
            </a:endParaRPr>
          </a:p>
        </p:txBody>
      </p:sp>
      <p:sp>
        <p:nvSpPr>
          <p:cNvPr id="5" name="Rectangle 4"/>
          <p:cNvSpPr/>
          <p:nvPr/>
        </p:nvSpPr>
        <p:spPr>
          <a:xfrm>
            <a:off x="113245" y="5669071"/>
            <a:ext cx="415637" cy="2701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a:solidFill>
                <a:srgbClr val="FFFFFF"/>
              </a:solidFill>
              <a:latin typeface="Arial"/>
            </a:endParaRPr>
          </a:p>
        </p:txBody>
      </p:sp>
    </p:spTree>
    <p:extLst>
      <p:ext uri="{BB962C8B-B14F-4D97-AF65-F5344CB8AC3E}">
        <p14:creationId xmlns:p14="http://schemas.microsoft.com/office/powerpoint/2010/main" val="2057846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886700" cy="586768"/>
          </a:xfrm>
        </p:spPr>
        <p:txBody>
          <a:bodyPr/>
          <a:lstStyle/>
          <a:p>
            <a:r>
              <a:rPr lang="it-IT" dirty="0" smtClean="0"/>
              <a:t>Platform economy and </a:t>
            </a:r>
            <a:r>
              <a:rPr lang="it-IT" dirty="0" err="1" smtClean="0"/>
              <a:t>financial</a:t>
            </a:r>
            <a:r>
              <a:rPr lang="it-IT" dirty="0" smtClean="0"/>
              <a:t> </a:t>
            </a:r>
            <a:r>
              <a:rPr lang="it-IT" dirty="0" err="1" smtClean="0"/>
              <a:t>inclusion</a:t>
            </a:r>
            <a:endParaRPr lang="en-GB" dirty="0"/>
          </a:p>
        </p:txBody>
      </p:sp>
      <p:pic>
        <p:nvPicPr>
          <p:cNvPr id="3" name="Picture 2"/>
          <p:cNvPicPr>
            <a:picLocks noChangeAspect="1"/>
          </p:cNvPicPr>
          <p:nvPr/>
        </p:nvPicPr>
        <p:blipFill>
          <a:blip r:embed="rId2"/>
          <a:stretch>
            <a:fillRect/>
          </a:stretch>
        </p:blipFill>
        <p:spPr>
          <a:xfrm>
            <a:off x="179512" y="1098379"/>
            <a:ext cx="6322845" cy="3450434"/>
          </a:xfrm>
          <a:prstGeom prst="rect">
            <a:avLst/>
          </a:prstGeom>
        </p:spPr>
      </p:pic>
      <p:sp>
        <p:nvSpPr>
          <p:cNvPr id="4" name="TextBox 3"/>
          <p:cNvSpPr txBox="1"/>
          <p:nvPr/>
        </p:nvSpPr>
        <p:spPr>
          <a:xfrm>
            <a:off x="373275" y="4799776"/>
            <a:ext cx="3240360" cy="1631216"/>
          </a:xfrm>
          <a:prstGeom prst="rect">
            <a:avLst/>
          </a:prstGeom>
          <a:noFill/>
        </p:spPr>
        <p:txBody>
          <a:bodyPr wrap="square" rtlCol="0">
            <a:spAutoFit/>
          </a:bodyPr>
          <a:lstStyle/>
          <a:p>
            <a:pPr algn="ctr" defTabSz="685800" fontAlgn="auto">
              <a:spcBef>
                <a:spcPts val="0"/>
              </a:spcBef>
              <a:spcAft>
                <a:spcPts val="0"/>
              </a:spcAft>
            </a:pPr>
            <a:r>
              <a:rPr lang="it-IT" sz="2000" b="0" dirty="0" err="1">
                <a:solidFill>
                  <a:srgbClr val="002060"/>
                </a:solidFill>
                <a:latin typeface="Arial"/>
              </a:rPr>
              <a:t>Example</a:t>
            </a:r>
            <a:r>
              <a:rPr lang="it-IT" sz="2000" b="0" dirty="0">
                <a:solidFill>
                  <a:srgbClr val="002060"/>
                </a:solidFill>
                <a:latin typeface="Arial"/>
              </a:rPr>
              <a:t>:</a:t>
            </a:r>
          </a:p>
          <a:p>
            <a:pPr algn="ctr" defTabSz="685800" fontAlgn="auto">
              <a:spcBef>
                <a:spcPts val="0"/>
              </a:spcBef>
              <a:spcAft>
                <a:spcPts val="0"/>
              </a:spcAft>
            </a:pPr>
            <a:r>
              <a:rPr lang="it-IT" sz="2000" dirty="0" err="1">
                <a:solidFill>
                  <a:srgbClr val="002060"/>
                </a:solidFill>
                <a:latin typeface="Arial"/>
              </a:rPr>
              <a:t>Jumia</a:t>
            </a:r>
            <a:r>
              <a:rPr lang="it-IT" sz="2000" dirty="0">
                <a:solidFill>
                  <a:srgbClr val="002060"/>
                </a:solidFill>
                <a:latin typeface="Arial"/>
              </a:rPr>
              <a:t> </a:t>
            </a:r>
            <a:r>
              <a:rPr lang="it-IT" sz="2000" dirty="0" err="1" smtClean="0">
                <a:solidFill>
                  <a:srgbClr val="002060"/>
                </a:solidFill>
                <a:latin typeface="Arial"/>
              </a:rPr>
              <a:t>Lending</a:t>
            </a:r>
            <a:endParaRPr lang="it-IT" sz="2000" b="0" dirty="0" smtClean="0">
              <a:solidFill>
                <a:srgbClr val="002060"/>
              </a:solidFill>
              <a:latin typeface="Arial"/>
            </a:endParaRPr>
          </a:p>
          <a:p>
            <a:pPr algn="ctr" defTabSz="685800" fontAlgn="auto">
              <a:spcBef>
                <a:spcPts val="0"/>
              </a:spcBef>
              <a:spcAft>
                <a:spcPts val="0"/>
              </a:spcAft>
            </a:pPr>
            <a:r>
              <a:rPr lang="it-IT" sz="2000" b="0" dirty="0" smtClean="0">
                <a:solidFill>
                  <a:srgbClr val="002060"/>
                </a:solidFill>
                <a:latin typeface="Arial"/>
              </a:rPr>
              <a:t>Capital </a:t>
            </a:r>
            <a:r>
              <a:rPr lang="it-IT" sz="2000" b="0" dirty="0">
                <a:solidFill>
                  <a:srgbClr val="002060"/>
                </a:solidFill>
                <a:latin typeface="Arial"/>
              </a:rPr>
              <a:t>to </a:t>
            </a:r>
            <a:r>
              <a:rPr lang="it-IT" sz="2000" b="0" dirty="0" err="1">
                <a:solidFill>
                  <a:srgbClr val="002060"/>
                </a:solidFill>
                <a:latin typeface="Arial"/>
              </a:rPr>
              <a:t>microentrepreneurs</a:t>
            </a:r>
            <a:r>
              <a:rPr lang="it-IT" sz="2000" b="0" dirty="0">
                <a:solidFill>
                  <a:srgbClr val="002060"/>
                </a:solidFill>
                <a:latin typeface="Arial"/>
              </a:rPr>
              <a:t> for </a:t>
            </a:r>
            <a:r>
              <a:rPr lang="it-IT" sz="2000" b="0" dirty="0" err="1">
                <a:solidFill>
                  <a:srgbClr val="002060"/>
                </a:solidFill>
                <a:latin typeface="Arial"/>
              </a:rPr>
              <a:t>inventory</a:t>
            </a:r>
            <a:r>
              <a:rPr lang="it-IT" sz="2000" b="0" dirty="0">
                <a:solidFill>
                  <a:srgbClr val="002060"/>
                </a:solidFill>
                <a:latin typeface="Arial"/>
              </a:rPr>
              <a:t> </a:t>
            </a:r>
            <a:endParaRPr lang="en-GB" sz="2000" b="0" dirty="0">
              <a:solidFill>
                <a:srgbClr val="002060"/>
              </a:solidFill>
              <a:latin typeface="Arial"/>
            </a:endParaRPr>
          </a:p>
        </p:txBody>
      </p:sp>
      <p:pic>
        <p:nvPicPr>
          <p:cNvPr id="5" name="Picture 4"/>
          <p:cNvPicPr>
            <a:picLocks noChangeAspect="1"/>
          </p:cNvPicPr>
          <p:nvPr/>
        </p:nvPicPr>
        <p:blipFill>
          <a:blip r:embed="rId3"/>
          <a:stretch>
            <a:fillRect/>
          </a:stretch>
        </p:blipFill>
        <p:spPr>
          <a:xfrm>
            <a:off x="3807398" y="4548813"/>
            <a:ext cx="5194010" cy="2078479"/>
          </a:xfrm>
          <a:prstGeom prst="rect">
            <a:avLst/>
          </a:prstGeom>
        </p:spPr>
      </p:pic>
    </p:spTree>
    <p:extLst>
      <p:ext uri="{BB962C8B-B14F-4D97-AF65-F5344CB8AC3E}">
        <p14:creationId xmlns:p14="http://schemas.microsoft.com/office/powerpoint/2010/main" val="1199343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445" y="1003152"/>
            <a:ext cx="7886700" cy="586768"/>
          </a:xfrm>
        </p:spPr>
        <p:txBody>
          <a:bodyPr/>
          <a:lstStyle/>
          <a:p>
            <a:r>
              <a:rPr lang="en-GB" dirty="0" smtClean="0"/>
              <a:t>Risks</a:t>
            </a:r>
            <a:endParaRPr lang="en-GB" dirty="0"/>
          </a:p>
        </p:txBody>
      </p:sp>
      <p:sp>
        <p:nvSpPr>
          <p:cNvPr id="4" name="Block Arc 3"/>
          <p:cNvSpPr/>
          <p:nvPr/>
        </p:nvSpPr>
        <p:spPr>
          <a:xfrm>
            <a:off x="1933813" y="2161395"/>
            <a:ext cx="5475158" cy="2124856"/>
          </a:xfrm>
          <a:prstGeom prst="blockArc">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dirty="0">
              <a:solidFill>
                <a:srgbClr val="4D4D4D"/>
              </a:solidFill>
              <a:latin typeface="Arial"/>
            </a:endParaRPr>
          </a:p>
        </p:txBody>
      </p:sp>
      <p:sp>
        <p:nvSpPr>
          <p:cNvPr id="5" name="Block Arc 4"/>
          <p:cNvSpPr/>
          <p:nvPr/>
        </p:nvSpPr>
        <p:spPr>
          <a:xfrm rot="10800000">
            <a:off x="1933813" y="2696508"/>
            <a:ext cx="5475158" cy="2124856"/>
          </a:xfrm>
          <a:prstGeom prst="blockArc">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dirty="0">
              <a:solidFill>
                <a:srgbClr val="4D4D4D"/>
              </a:solidFill>
              <a:latin typeface="Arial"/>
            </a:endParaRPr>
          </a:p>
        </p:txBody>
      </p:sp>
      <p:sp>
        <p:nvSpPr>
          <p:cNvPr id="6" name="TextBox 5"/>
          <p:cNvSpPr txBox="1"/>
          <p:nvPr/>
        </p:nvSpPr>
        <p:spPr>
          <a:xfrm>
            <a:off x="3657893" y="2341276"/>
            <a:ext cx="2073132" cy="507831"/>
          </a:xfrm>
          <a:prstGeom prst="rect">
            <a:avLst/>
          </a:prstGeom>
          <a:noFill/>
        </p:spPr>
        <p:txBody>
          <a:bodyPr wrap="none" rtlCol="0">
            <a:spAutoFit/>
          </a:bodyPr>
          <a:lstStyle/>
          <a:p>
            <a:pPr defTabSz="685800" fontAlgn="auto">
              <a:spcBef>
                <a:spcPts val="0"/>
              </a:spcBef>
              <a:spcAft>
                <a:spcPts val="0"/>
              </a:spcAft>
            </a:pPr>
            <a:r>
              <a:rPr lang="en-GB" sz="1350" b="0" dirty="0">
                <a:solidFill>
                  <a:srgbClr val="FFFFFF"/>
                </a:solidFill>
                <a:latin typeface="Arial"/>
              </a:rPr>
              <a:t>SUPPORT FUNCTIONS</a:t>
            </a:r>
          </a:p>
          <a:p>
            <a:pPr defTabSz="685800" fontAlgn="auto">
              <a:spcBef>
                <a:spcPts val="0"/>
              </a:spcBef>
              <a:spcAft>
                <a:spcPts val="0"/>
              </a:spcAft>
            </a:pPr>
            <a:endParaRPr lang="en-GB" sz="1350" b="0" dirty="0">
              <a:solidFill>
                <a:srgbClr val="FFFFFF"/>
              </a:solidFill>
              <a:latin typeface="Arial"/>
            </a:endParaRPr>
          </a:p>
        </p:txBody>
      </p:sp>
      <p:sp>
        <p:nvSpPr>
          <p:cNvPr id="7" name="TextBox 6"/>
          <p:cNvSpPr txBox="1"/>
          <p:nvPr/>
        </p:nvSpPr>
        <p:spPr>
          <a:xfrm>
            <a:off x="4313601" y="4399108"/>
            <a:ext cx="761747" cy="507831"/>
          </a:xfrm>
          <a:prstGeom prst="rect">
            <a:avLst/>
          </a:prstGeom>
          <a:noFill/>
        </p:spPr>
        <p:txBody>
          <a:bodyPr wrap="none" rtlCol="0">
            <a:spAutoFit/>
          </a:bodyPr>
          <a:lstStyle/>
          <a:p>
            <a:pPr defTabSz="685800" fontAlgn="auto">
              <a:spcBef>
                <a:spcPts val="0"/>
              </a:spcBef>
              <a:spcAft>
                <a:spcPts val="0"/>
              </a:spcAft>
            </a:pPr>
            <a:r>
              <a:rPr lang="en-GB" sz="1350" b="0" dirty="0">
                <a:solidFill>
                  <a:srgbClr val="FFFFFF"/>
                </a:solidFill>
                <a:latin typeface="Arial"/>
              </a:rPr>
              <a:t>RULES</a:t>
            </a:r>
          </a:p>
          <a:p>
            <a:pPr defTabSz="685800" fontAlgn="auto">
              <a:spcBef>
                <a:spcPts val="0"/>
              </a:spcBef>
              <a:spcAft>
                <a:spcPts val="0"/>
              </a:spcAft>
            </a:pPr>
            <a:endParaRPr lang="en-GB" sz="1350" b="0" dirty="0">
              <a:solidFill>
                <a:srgbClr val="FFFFFF"/>
              </a:solidFill>
              <a:latin typeface="Arial"/>
            </a:endParaRPr>
          </a:p>
        </p:txBody>
      </p:sp>
      <p:sp>
        <p:nvSpPr>
          <p:cNvPr id="8" name="Rectangular Callout 7"/>
          <p:cNvSpPr/>
          <p:nvPr/>
        </p:nvSpPr>
        <p:spPr>
          <a:xfrm>
            <a:off x="209732" y="2161395"/>
            <a:ext cx="1663908" cy="899410"/>
          </a:xfrm>
          <a:prstGeom prst="wedgeRectCallout">
            <a:avLst>
              <a:gd name="adj1" fmla="val 58222"/>
              <a:gd name="adj2" fmla="val 353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350" b="0" dirty="0">
                <a:solidFill>
                  <a:srgbClr val="FFFFFF"/>
                </a:solidFill>
                <a:latin typeface="Arial"/>
              </a:rPr>
              <a:t>Credit bureaus are ill equipped to short-term nature of digital credit </a:t>
            </a:r>
          </a:p>
        </p:txBody>
      </p:sp>
      <p:sp>
        <p:nvSpPr>
          <p:cNvPr id="9" name="Rectangular Callout 8"/>
          <p:cNvSpPr/>
          <p:nvPr/>
        </p:nvSpPr>
        <p:spPr>
          <a:xfrm>
            <a:off x="269903" y="4698556"/>
            <a:ext cx="1663908" cy="664628"/>
          </a:xfrm>
          <a:prstGeom prst="wedgeRectCallout">
            <a:avLst>
              <a:gd name="adj1" fmla="val 136600"/>
              <a:gd name="adj2" fmla="val -209842"/>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350" b="0" dirty="0">
                <a:solidFill>
                  <a:srgbClr val="FFFFFF"/>
                </a:solidFill>
                <a:latin typeface="Arial"/>
              </a:rPr>
              <a:t>Low transparency contributes to high default rates: </a:t>
            </a:r>
          </a:p>
        </p:txBody>
      </p:sp>
      <p:sp>
        <p:nvSpPr>
          <p:cNvPr id="10" name="Rectangular Callout 9"/>
          <p:cNvSpPr/>
          <p:nvPr/>
        </p:nvSpPr>
        <p:spPr>
          <a:xfrm>
            <a:off x="4693795" y="5090347"/>
            <a:ext cx="2419168" cy="807950"/>
          </a:xfrm>
          <a:prstGeom prst="wedgeRectCallout">
            <a:avLst>
              <a:gd name="adj1" fmla="val 19032"/>
              <a:gd name="adj2" fmla="val -1134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350" b="0" dirty="0">
                <a:solidFill>
                  <a:srgbClr val="FFFFFF"/>
                </a:solidFill>
                <a:latin typeface="Arial"/>
              </a:rPr>
              <a:t>Regulators and supervisors lack tools to track potential risks</a:t>
            </a:r>
          </a:p>
        </p:txBody>
      </p:sp>
      <p:sp>
        <p:nvSpPr>
          <p:cNvPr id="11" name="Rectangular Callout 10"/>
          <p:cNvSpPr/>
          <p:nvPr/>
        </p:nvSpPr>
        <p:spPr>
          <a:xfrm>
            <a:off x="6713883" y="1652411"/>
            <a:ext cx="2419168" cy="807950"/>
          </a:xfrm>
          <a:prstGeom prst="wedgeRectCallout">
            <a:avLst>
              <a:gd name="adj1" fmla="val -91109"/>
              <a:gd name="adj2" fmla="val 155138"/>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GB" sz="1350" b="0" dirty="0">
                <a:solidFill>
                  <a:srgbClr val="FFFFFF"/>
                </a:solidFill>
                <a:latin typeface="Arial"/>
              </a:rPr>
              <a:t>Customers blacklisted on credit bureaus due to digital credit</a:t>
            </a:r>
          </a:p>
        </p:txBody>
      </p:sp>
      <p:sp>
        <p:nvSpPr>
          <p:cNvPr id="12" name="Curved Up Arrow 11"/>
          <p:cNvSpPr/>
          <p:nvPr/>
        </p:nvSpPr>
        <p:spPr>
          <a:xfrm>
            <a:off x="3833735" y="3724120"/>
            <a:ext cx="1720121" cy="37100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dirty="0">
              <a:solidFill>
                <a:srgbClr val="4D4D4D"/>
              </a:solidFill>
              <a:latin typeface="Arial"/>
            </a:endParaRPr>
          </a:p>
        </p:txBody>
      </p:sp>
      <p:sp>
        <p:nvSpPr>
          <p:cNvPr id="13" name="Curved Down Arrow 12"/>
          <p:cNvSpPr/>
          <p:nvPr/>
        </p:nvSpPr>
        <p:spPr>
          <a:xfrm flipH="1">
            <a:off x="3816951" y="3181255"/>
            <a:ext cx="1708879" cy="317728"/>
          </a:xfrm>
          <a:prstGeom prst="curvedDownArrow">
            <a:avLst>
              <a:gd name="adj1" fmla="val 25000"/>
              <a:gd name="adj2" fmla="val 50000"/>
              <a:gd name="adj3" fmla="val 7308"/>
            </a:avLst>
          </a:prstGeom>
          <a:solidFill>
            <a:srgbClr val="024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GB" sz="1350" b="0" dirty="0">
              <a:solidFill>
                <a:srgbClr val="4D4D4D"/>
              </a:solidFill>
              <a:latin typeface="Arial"/>
            </a:endParaRPr>
          </a:p>
        </p:txBody>
      </p:sp>
      <p:sp>
        <p:nvSpPr>
          <p:cNvPr id="14" name="TextBox 13"/>
          <p:cNvSpPr txBox="1"/>
          <p:nvPr/>
        </p:nvSpPr>
        <p:spPr>
          <a:xfrm>
            <a:off x="3485214" y="3498982"/>
            <a:ext cx="854721" cy="300082"/>
          </a:xfrm>
          <a:prstGeom prst="rect">
            <a:avLst/>
          </a:prstGeom>
          <a:noFill/>
        </p:spPr>
        <p:txBody>
          <a:bodyPr wrap="none" rtlCol="0">
            <a:spAutoFit/>
          </a:bodyPr>
          <a:lstStyle/>
          <a:p>
            <a:pPr defTabSz="685800" fontAlgn="auto">
              <a:spcBef>
                <a:spcPts val="0"/>
              </a:spcBef>
              <a:spcAft>
                <a:spcPts val="0"/>
              </a:spcAft>
            </a:pPr>
            <a:r>
              <a:rPr lang="en-GB" sz="1350" b="0" dirty="0">
                <a:solidFill>
                  <a:srgbClr val="4D4D4D"/>
                </a:solidFill>
                <a:latin typeface="Arial"/>
              </a:rPr>
              <a:t>SUPPLY</a:t>
            </a:r>
          </a:p>
        </p:txBody>
      </p:sp>
      <p:sp>
        <p:nvSpPr>
          <p:cNvPr id="15" name="TextBox 14"/>
          <p:cNvSpPr txBox="1"/>
          <p:nvPr/>
        </p:nvSpPr>
        <p:spPr>
          <a:xfrm>
            <a:off x="5029181" y="3498982"/>
            <a:ext cx="934871" cy="300082"/>
          </a:xfrm>
          <a:prstGeom prst="rect">
            <a:avLst/>
          </a:prstGeom>
          <a:noFill/>
        </p:spPr>
        <p:txBody>
          <a:bodyPr wrap="none" rtlCol="0">
            <a:spAutoFit/>
          </a:bodyPr>
          <a:lstStyle/>
          <a:p>
            <a:pPr defTabSz="685800" fontAlgn="auto">
              <a:spcBef>
                <a:spcPts val="0"/>
              </a:spcBef>
              <a:spcAft>
                <a:spcPts val="0"/>
              </a:spcAft>
            </a:pPr>
            <a:r>
              <a:rPr lang="en-GB" sz="1350" b="0" dirty="0">
                <a:solidFill>
                  <a:srgbClr val="4D4D4D"/>
                </a:solidFill>
                <a:latin typeface="Arial"/>
              </a:rPr>
              <a:t>DEMAND</a:t>
            </a:r>
          </a:p>
        </p:txBody>
      </p:sp>
      <p:sp>
        <p:nvSpPr>
          <p:cNvPr id="16" name="TextBox 15"/>
          <p:cNvSpPr txBox="1"/>
          <p:nvPr/>
        </p:nvSpPr>
        <p:spPr>
          <a:xfrm>
            <a:off x="172286" y="3316754"/>
            <a:ext cx="1761523" cy="1131079"/>
          </a:xfrm>
          <a:prstGeom prst="rect">
            <a:avLst/>
          </a:prstGeom>
          <a:noFill/>
        </p:spPr>
        <p:txBody>
          <a:bodyPr wrap="square" rtlCol="0">
            <a:spAutoFit/>
          </a:bodyPr>
          <a:lstStyle/>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Require more timely reporting</a:t>
            </a:r>
          </a:p>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Require reporting both positive and negative histories</a:t>
            </a:r>
          </a:p>
        </p:txBody>
      </p:sp>
      <p:sp>
        <p:nvSpPr>
          <p:cNvPr id="17" name="TextBox 16"/>
          <p:cNvSpPr txBox="1"/>
          <p:nvPr/>
        </p:nvSpPr>
        <p:spPr>
          <a:xfrm>
            <a:off x="1924312" y="5076476"/>
            <a:ext cx="2720720" cy="923330"/>
          </a:xfrm>
          <a:prstGeom prst="rect">
            <a:avLst/>
          </a:prstGeom>
          <a:noFill/>
        </p:spPr>
        <p:txBody>
          <a:bodyPr wrap="square" rtlCol="0">
            <a:spAutoFit/>
          </a:bodyPr>
          <a:lstStyle/>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Disclose cost of credit in comparable format</a:t>
            </a:r>
          </a:p>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Disclose repercussions of delinquency</a:t>
            </a:r>
          </a:p>
        </p:txBody>
      </p:sp>
      <p:sp>
        <p:nvSpPr>
          <p:cNvPr id="18" name="TextBox 17"/>
          <p:cNvSpPr txBox="1"/>
          <p:nvPr/>
        </p:nvSpPr>
        <p:spPr>
          <a:xfrm>
            <a:off x="7024819" y="4191357"/>
            <a:ext cx="2006232" cy="1131079"/>
          </a:xfrm>
          <a:prstGeom prst="rect">
            <a:avLst/>
          </a:prstGeom>
          <a:noFill/>
        </p:spPr>
        <p:txBody>
          <a:bodyPr wrap="square" rtlCol="0">
            <a:spAutoFit/>
          </a:bodyPr>
          <a:lstStyle/>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Require some level of reporting</a:t>
            </a:r>
          </a:p>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Use customer survey to complement</a:t>
            </a:r>
          </a:p>
        </p:txBody>
      </p:sp>
      <p:sp>
        <p:nvSpPr>
          <p:cNvPr id="19" name="TextBox 18"/>
          <p:cNvSpPr txBox="1"/>
          <p:nvPr/>
        </p:nvSpPr>
        <p:spPr>
          <a:xfrm>
            <a:off x="7315340" y="2580190"/>
            <a:ext cx="1715711" cy="923330"/>
          </a:xfrm>
          <a:prstGeom prst="rect">
            <a:avLst/>
          </a:prstGeom>
          <a:noFill/>
        </p:spPr>
        <p:txBody>
          <a:bodyPr wrap="square" rtlCol="0">
            <a:spAutoFit/>
          </a:bodyPr>
          <a:lstStyle/>
          <a:p>
            <a:pPr marL="214313" indent="-214313" defTabSz="685800" fontAlgn="auto">
              <a:spcBef>
                <a:spcPts val="0"/>
              </a:spcBef>
              <a:spcAft>
                <a:spcPts val="0"/>
              </a:spcAft>
              <a:buFont typeface="Arial" panose="020B0604020202020204" pitchFamily="34" charset="0"/>
              <a:buChar char="•"/>
            </a:pPr>
            <a:r>
              <a:rPr lang="en-GB" sz="1350" b="0" dirty="0">
                <a:solidFill>
                  <a:srgbClr val="4D4D4D"/>
                </a:solidFill>
                <a:latin typeface="Arial"/>
              </a:rPr>
              <a:t>Set a loan-size threshold below which reporting is not required </a:t>
            </a:r>
          </a:p>
        </p:txBody>
      </p:sp>
    </p:spTree>
    <p:extLst>
      <p:ext uri="{BB962C8B-B14F-4D97-AF65-F5344CB8AC3E}">
        <p14:creationId xmlns:p14="http://schemas.microsoft.com/office/powerpoint/2010/main" val="244590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068" y="188640"/>
            <a:ext cx="7886700" cy="586768"/>
          </a:xfrm>
        </p:spPr>
        <p:txBody>
          <a:bodyPr/>
          <a:lstStyle/>
          <a:p>
            <a:r>
              <a:rPr lang="en-GB" dirty="0" smtClean="0">
                <a:cs typeface="Times New Roman" panose="02020603050405020304" pitchFamily="18" charset="0"/>
              </a:rPr>
              <a:t>How the EU Del can engage</a:t>
            </a:r>
            <a:endParaRPr lang="en-GB" dirty="0">
              <a:cs typeface="Times New Roman" panose="02020603050405020304" pitchFamily="18" charset="0"/>
            </a:endParaRPr>
          </a:p>
        </p:txBody>
      </p:sp>
      <p:cxnSp>
        <p:nvCxnSpPr>
          <p:cNvPr id="4" name="Straight Connector 3"/>
          <p:cNvCxnSpPr/>
          <p:nvPr/>
        </p:nvCxnSpPr>
        <p:spPr>
          <a:xfrm flipH="1">
            <a:off x="1400786" y="1159312"/>
            <a:ext cx="29180" cy="3866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605067" y="3201654"/>
            <a:ext cx="7155590" cy="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1605067" y="1159312"/>
            <a:ext cx="2013623" cy="18818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Capital markets</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Promote access to local currency funding</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Facilitate </a:t>
            </a:r>
            <a:r>
              <a:rPr lang="en-GB" sz="1200" b="0" dirty="0" smtClean="0">
                <a:solidFill>
                  <a:srgbClr val="FFFFFF"/>
                </a:solidFill>
                <a:latin typeface="Arial"/>
                <a:cs typeface="Times New Roman" panose="02020603050405020304" pitchFamily="18" charset="0"/>
              </a:rPr>
              <a:t>mobilisation of </a:t>
            </a:r>
            <a:r>
              <a:rPr lang="en-GB" sz="1200" b="0" dirty="0">
                <a:solidFill>
                  <a:srgbClr val="FFFFFF"/>
                </a:solidFill>
                <a:latin typeface="Arial"/>
                <a:cs typeface="Times New Roman" panose="02020603050405020304" pitchFamily="18" charset="0"/>
              </a:rPr>
              <a:t>local capital (e.g. bond issues)</a:t>
            </a:r>
          </a:p>
        </p:txBody>
      </p:sp>
      <p:sp>
        <p:nvSpPr>
          <p:cNvPr id="11" name="Rounded Rectangle 10"/>
          <p:cNvSpPr/>
          <p:nvPr/>
        </p:nvSpPr>
        <p:spPr>
          <a:xfrm>
            <a:off x="3764607" y="1159312"/>
            <a:ext cx="2013623" cy="18818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Market infrastructure</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 </a:t>
            </a:r>
            <a:r>
              <a:rPr lang="en-GB" sz="1200" b="0" dirty="0">
                <a:solidFill>
                  <a:srgbClr val="FFFFFF"/>
                </a:solidFill>
                <a:latin typeface="Arial"/>
                <a:cs typeface="Times New Roman" panose="02020603050405020304" pitchFamily="18" charset="0"/>
              </a:rPr>
              <a:t>Support DFS ecosystem </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Strengthen credit information systems &amp;  payment systems</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Facilitate interoperability</a:t>
            </a:r>
          </a:p>
        </p:txBody>
      </p:sp>
      <p:sp>
        <p:nvSpPr>
          <p:cNvPr id="12" name="Rounded Rectangle 11"/>
          <p:cNvSpPr/>
          <p:nvPr/>
        </p:nvSpPr>
        <p:spPr>
          <a:xfrm>
            <a:off x="5924147" y="1927557"/>
            <a:ext cx="3157527" cy="1194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Knowledge building</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 Research on business models and client needs ▪ </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Coordinate with funders and market actor</a:t>
            </a:r>
          </a:p>
        </p:txBody>
      </p:sp>
      <p:sp>
        <p:nvSpPr>
          <p:cNvPr id="13" name="Rounded Rectangle 12"/>
          <p:cNvSpPr/>
          <p:nvPr/>
        </p:nvSpPr>
        <p:spPr>
          <a:xfrm>
            <a:off x="5924147" y="361644"/>
            <a:ext cx="3157527" cy="1485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Policies and regulations</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Facilitate DFS enablers </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Create incentives for responsible DFS </a:t>
            </a:r>
          </a:p>
          <a:p>
            <a:pPr marL="214313" indent="-214313" defTabSz="685800" fontAlgn="auto">
              <a:spcBef>
                <a:spcPts val="0"/>
              </a:spcBef>
              <a:spcAft>
                <a:spcPts val="0"/>
              </a:spcAft>
              <a:buFont typeface="Arial" panose="020B0604020202020204" pitchFamily="34" charset="0"/>
              <a:buChar char="•"/>
            </a:pPr>
            <a:r>
              <a:rPr lang="en-GB" sz="1350" b="0" dirty="0">
                <a:solidFill>
                  <a:srgbClr val="FFFFFF"/>
                </a:solidFill>
                <a:latin typeface="Arial"/>
                <a:cs typeface="Times New Roman" panose="02020603050405020304" pitchFamily="18" charset="0"/>
              </a:rPr>
              <a:t>Facilitate business standards (e.g. on interoperability, transparency)</a:t>
            </a:r>
          </a:p>
        </p:txBody>
      </p:sp>
      <p:sp>
        <p:nvSpPr>
          <p:cNvPr id="14" name="Rounded Rectangle 13"/>
          <p:cNvSpPr/>
          <p:nvPr/>
        </p:nvSpPr>
        <p:spPr>
          <a:xfrm>
            <a:off x="1721800" y="3247864"/>
            <a:ext cx="2228081" cy="17777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Retail financial service providers</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 Support digital transition</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Encourage responsible finance </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Consider market effects of partner selection and exit</a:t>
            </a:r>
          </a:p>
        </p:txBody>
      </p:sp>
      <p:sp>
        <p:nvSpPr>
          <p:cNvPr id="15" name="Rounded Rectangle 14"/>
          <p:cNvSpPr/>
          <p:nvPr/>
        </p:nvSpPr>
        <p:spPr>
          <a:xfrm>
            <a:off x="4154162" y="3252383"/>
            <a:ext cx="2407594" cy="17777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en-GB" sz="1350" dirty="0">
                <a:solidFill>
                  <a:srgbClr val="FFFFFF"/>
                </a:solidFill>
                <a:latin typeface="Arial"/>
                <a:cs typeface="Times New Roman" panose="02020603050405020304" pitchFamily="18" charset="0"/>
              </a:rPr>
              <a:t>Innovators</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 Test disruptive ideas </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Provide early stage capital </a:t>
            </a:r>
          </a:p>
          <a:p>
            <a:pPr marL="214313" indent="-214313" defTabSz="685800" fontAlgn="auto">
              <a:spcBef>
                <a:spcPts val="0"/>
              </a:spcBef>
              <a:spcAft>
                <a:spcPts val="0"/>
              </a:spcAft>
              <a:buFont typeface="Arial" panose="020B0604020202020204" pitchFamily="34" charset="0"/>
              <a:buChar char="•"/>
            </a:pPr>
            <a:r>
              <a:rPr lang="en-GB" sz="1200" b="0" dirty="0">
                <a:solidFill>
                  <a:srgbClr val="FFFFFF"/>
                </a:solidFill>
                <a:latin typeface="Arial"/>
                <a:cs typeface="Times New Roman" panose="02020603050405020304" pitchFamily="18" charset="0"/>
              </a:rPr>
              <a:t> Stimulate replication</a:t>
            </a:r>
          </a:p>
        </p:txBody>
      </p:sp>
      <p:sp>
        <p:nvSpPr>
          <p:cNvPr id="17" name="Rectangle 16"/>
          <p:cNvSpPr/>
          <p:nvPr/>
        </p:nvSpPr>
        <p:spPr>
          <a:xfrm>
            <a:off x="165836" y="3856258"/>
            <a:ext cx="1191176" cy="715581"/>
          </a:xfrm>
          <a:prstGeom prst="rect">
            <a:avLst/>
          </a:prstGeom>
        </p:spPr>
        <p:txBody>
          <a:bodyPr wrap="square">
            <a:spAutoFit/>
          </a:bodyPr>
          <a:lstStyle/>
          <a:p>
            <a:pPr defTabSz="685800" fontAlgn="auto">
              <a:spcBef>
                <a:spcPts val="0"/>
              </a:spcBef>
              <a:spcAft>
                <a:spcPts val="0"/>
              </a:spcAft>
            </a:pPr>
            <a:r>
              <a:rPr lang="en-GB" sz="1350" b="0" dirty="0">
                <a:solidFill>
                  <a:srgbClr val="4D4D4D"/>
                </a:solidFill>
                <a:latin typeface="Arial"/>
                <a:cs typeface="Times New Roman" panose="02020603050405020304" pitchFamily="18" charset="0"/>
              </a:rPr>
              <a:t>Provider level intervention</a:t>
            </a:r>
          </a:p>
        </p:txBody>
      </p:sp>
      <p:sp>
        <p:nvSpPr>
          <p:cNvPr id="18" name="Rectangle 17"/>
          <p:cNvSpPr/>
          <p:nvPr/>
        </p:nvSpPr>
        <p:spPr>
          <a:xfrm>
            <a:off x="165836" y="1847530"/>
            <a:ext cx="1191176" cy="507831"/>
          </a:xfrm>
          <a:prstGeom prst="rect">
            <a:avLst/>
          </a:prstGeom>
        </p:spPr>
        <p:txBody>
          <a:bodyPr wrap="square">
            <a:spAutoFit/>
          </a:bodyPr>
          <a:lstStyle/>
          <a:p>
            <a:pPr defTabSz="685800" fontAlgn="auto">
              <a:spcBef>
                <a:spcPts val="0"/>
              </a:spcBef>
              <a:spcAft>
                <a:spcPts val="0"/>
              </a:spcAft>
            </a:pPr>
            <a:r>
              <a:rPr lang="en-GB" sz="1350" b="0" dirty="0">
                <a:solidFill>
                  <a:srgbClr val="4D4D4D"/>
                </a:solidFill>
                <a:latin typeface="Arial"/>
                <a:cs typeface="Times New Roman" panose="02020603050405020304" pitchFamily="18" charset="0"/>
              </a:rPr>
              <a:t>Market level intervention</a:t>
            </a:r>
          </a:p>
        </p:txBody>
      </p:sp>
      <p:sp>
        <p:nvSpPr>
          <p:cNvPr id="3" name="TextBox 2"/>
          <p:cNvSpPr txBox="1"/>
          <p:nvPr/>
        </p:nvSpPr>
        <p:spPr>
          <a:xfrm>
            <a:off x="17512" y="5535297"/>
            <a:ext cx="7561034" cy="1261884"/>
          </a:xfrm>
          <a:prstGeom prst="rect">
            <a:avLst/>
          </a:prstGeom>
          <a:noFill/>
        </p:spPr>
        <p:txBody>
          <a:bodyPr wrap="square" rtlCol="0">
            <a:spAutoFit/>
          </a:bodyPr>
          <a:lstStyle/>
          <a:p>
            <a:pPr algn="ctr"/>
            <a:r>
              <a:rPr lang="en-GB" sz="2200" dirty="0" smtClean="0"/>
              <a:t>What we can offer? </a:t>
            </a:r>
          </a:p>
          <a:p>
            <a:pPr algn="ctr"/>
            <a:r>
              <a:rPr lang="en-GB" sz="1800" dirty="0" smtClean="0">
                <a:solidFill>
                  <a:srgbClr val="002060"/>
                </a:solidFill>
              </a:rPr>
              <a:t>Technical Assistance facilities, Strategic thinking for programming and TEIs (CGAP), knowledge sharing (EU Programmes on Financial Inclusion)</a:t>
            </a:r>
            <a:endParaRPr lang="en-GB" sz="1800" dirty="0">
              <a:solidFill>
                <a:srgbClr val="002060"/>
              </a:solidFill>
            </a:endParaRPr>
          </a:p>
        </p:txBody>
      </p:sp>
    </p:spTree>
    <p:extLst>
      <p:ext uri="{BB962C8B-B14F-4D97-AF65-F5344CB8AC3E}">
        <p14:creationId xmlns:p14="http://schemas.microsoft.com/office/powerpoint/2010/main" val="920249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930" y="332656"/>
            <a:ext cx="8229600" cy="936625"/>
          </a:xfrm>
        </p:spPr>
        <p:txBody>
          <a:bodyPr/>
          <a:lstStyle/>
          <a:p>
            <a:r>
              <a:rPr lang="en-US" dirty="0"/>
              <a:t>Access to </a:t>
            </a:r>
            <a:r>
              <a:rPr lang="en-US" dirty="0" smtClean="0"/>
              <a:t>Finance for SMES</a:t>
            </a:r>
            <a:r>
              <a:rPr lang="en-US" dirty="0"/>
              <a:t>: </a:t>
            </a:r>
            <a:endParaRPr lang="en-IE" dirty="0"/>
          </a:p>
        </p:txBody>
      </p:sp>
      <p:sp>
        <p:nvSpPr>
          <p:cNvPr id="3" name="Content Placeholder 2"/>
          <p:cNvSpPr>
            <a:spLocks noGrp="1"/>
          </p:cNvSpPr>
          <p:nvPr>
            <p:ph idx="1"/>
          </p:nvPr>
        </p:nvSpPr>
        <p:spPr>
          <a:xfrm>
            <a:off x="488930" y="1340768"/>
            <a:ext cx="8229600" cy="3633788"/>
          </a:xfrm>
        </p:spPr>
        <p:txBody>
          <a:bodyPr/>
          <a:lstStyle/>
          <a:p>
            <a:pPr marL="0" indent="0">
              <a:buNone/>
            </a:pPr>
            <a:r>
              <a:rPr lang="en-US" sz="1600" b="1" dirty="0"/>
              <a:t>The availability of robust, efficient and affordable financial infrastructure is fundamental to financial system development and increasing SME access to </a:t>
            </a:r>
            <a:r>
              <a:rPr lang="en-US" sz="1600" b="1" dirty="0" smtClean="0"/>
              <a:t>finance:</a:t>
            </a:r>
            <a:endParaRPr lang="en-US" sz="1600" b="1" dirty="0"/>
          </a:p>
          <a:p>
            <a:endParaRPr lang="en-GB" sz="1600" i="0" dirty="0" smtClean="0"/>
          </a:p>
          <a:p>
            <a:r>
              <a:rPr lang="en-GB" sz="1400" i="0" dirty="0" smtClean="0"/>
              <a:t>High </a:t>
            </a:r>
            <a:r>
              <a:rPr lang="en-GB" sz="1400" i="0" dirty="0"/>
              <a:t>complexity and low-scale nature of most Africa-based SME trades, combined with poor documentation and a lack  of client credit </a:t>
            </a:r>
            <a:r>
              <a:rPr lang="en-GB" sz="1400" i="0" dirty="0" smtClean="0"/>
              <a:t>data can be a big barrier </a:t>
            </a:r>
            <a:endParaRPr lang="en-IE" sz="1400" i="0" dirty="0"/>
          </a:p>
          <a:p>
            <a:endParaRPr lang="en-GB" sz="1400" i="0" dirty="0" smtClean="0"/>
          </a:p>
          <a:p>
            <a:r>
              <a:rPr lang="en-GB" sz="1400" i="0" dirty="0" smtClean="0"/>
              <a:t>Stringent </a:t>
            </a:r>
            <a:r>
              <a:rPr lang="en-GB" sz="1400" i="0" dirty="0"/>
              <a:t>and often drawn-out credit assessment </a:t>
            </a:r>
            <a:r>
              <a:rPr lang="fr-BE" sz="1400" i="0" dirty="0" err="1" smtClean="0"/>
              <a:t>period</a:t>
            </a:r>
            <a:r>
              <a:rPr lang="en-IE" sz="1400" i="0" dirty="0" smtClean="0"/>
              <a:t> </a:t>
            </a:r>
            <a:r>
              <a:rPr lang="en-IE" sz="1400" i="0" dirty="0"/>
              <a:t>and </a:t>
            </a:r>
            <a:r>
              <a:rPr lang="en-GB" sz="1400" i="0" dirty="0"/>
              <a:t>unmanageable collateral </a:t>
            </a:r>
            <a:r>
              <a:rPr lang="en-GB" sz="1400" i="0" dirty="0" smtClean="0"/>
              <a:t>requirements for banks, imposed by regulators </a:t>
            </a:r>
            <a:endParaRPr lang="en-GB" sz="1400" i="0" dirty="0"/>
          </a:p>
          <a:p>
            <a:endParaRPr lang="en-US" sz="1400" i="0" dirty="0" smtClean="0"/>
          </a:p>
          <a:p>
            <a:r>
              <a:rPr lang="en-US" sz="1400" i="0" dirty="0" smtClean="0"/>
              <a:t>Capacity </a:t>
            </a:r>
            <a:r>
              <a:rPr lang="en-US" sz="1400" i="0" dirty="0"/>
              <a:t>constraints within MSME (accounting &amp; reporting standards and business plan development) </a:t>
            </a:r>
            <a:endParaRPr lang="en-US" sz="1400" i="0" dirty="0" smtClean="0"/>
          </a:p>
          <a:p>
            <a:endParaRPr lang="en-US" sz="1400" i="0" dirty="0" smtClean="0"/>
          </a:p>
          <a:p>
            <a:r>
              <a:rPr lang="en-US" sz="1400" i="0" dirty="0" smtClean="0"/>
              <a:t>Informality on SMES with extra constrains such as lack of official property or collateral rights , even lower credit information, low knowledge and trust of financial products  </a:t>
            </a:r>
          </a:p>
          <a:p>
            <a:endParaRPr lang="en-US" sz="1400" i="0" dirty="0" smtClean="0"/>
          </a:p>
          <a:p>
            <a:r>
              <a:rPr lang="en-US" sz="1400" i="0" dirty="0" smtClean="0"/>
              <a:t>Property</a:t>
            </a:r>
            <a:r>
              <a:rPr lang="en-US" sz="1400" i="0" dirty="0"/>
              <a:t>, ownership, inheritance and other  barriers for access to finance specific for women and youth</a:t>
            </a:r>
            <a:endParaRPr lang="en-IE" sz="1400" i="0" dirty="0"/>
          </a:p>
          <a:p>
            <a:endParaRPr lang="en-IE" dirty="0"/>
          </a:p>
        </p:txBody>
      </p:sp>
    </p:spTree>
    <p:extLst>
      <p:ext uri="{BB962C8B-B14F-4D97-AF65-F5344CB8AC3E}">
        <p14:creationId xmlns:p14="http://schemas.microsoft.com/office/powerpoint/2010/main" val="41722303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229600" cy="936625"/>
          </a:xfrm>
        </p:spPr>
        <p:txBody>
          <a:bodyPr/>
          <a:lstStyle/>
          <a:p>
            <a:r>
              <a:rPr lang="en-US" dirty="0" smtClean="0"/>
              <a:t>Access to Finance for SMES: </a:t>
            </a:r>
            <a:endParaRPr lang="en-IE" dirty="0"/>
          </a:p>
        </p:txBody>
      </p:sp>
      <p:sp>
        <p:nvSpPr>
          <p:cNvPr id="3" name="Content Placeholder 2"/>
          <p:cNvSpPr>
            <a:spLocks noGrp="1"/>
          </p:cNvSpPr>
          <p:nvPr>
            <p:ph idx="1"/>
          </p:nvPr>
        </p:nvSpPr>
        <p:spPr>
          <a:xfrm>
            <a:off x="300832" y="1556792"/>
            <a:ext cx="8229600" cy="3633788"/>
          </a:xfrm>
        </p:spPr>
        <p:txBody>
          <a:bodyPr/>
          <a:lstStyle/>
          <a:p>
            <a:pPr marL="457200" lvl="1" indent="0">
              <a:buNone/>
            </a:pPr>
            <a:r>
              <a:rPr lang="en-GB" sz="1400" dirty="0" smtClean="0"/>
              <a:t>Other constrains usually present: </a:t>
            </a:r>
          </a:p>
          <a:p>
            <a:endParaRPr lang="en-US" sz="1400" i="0" dirty="0" smtClean="0"/>
          </a:p>
          <a:p>
            <a:r>
              <a:rPr lang="en-US" sz="1400" i="0" dirty="0" smtClean="0"/>
              <a:t>Low availability of </a:t>
            </a:r>
            <a:r>
              <a:rPr lang="en-US" sz="1400" i="0" dirty="0"/>
              <a:t>credit </a:t>
            </a:r>
            <a:r>
              <a:rPr lang="en-US" sz="1400" i="0" dirty="0" smtClean="0"/>
              <a:t>information in the credit infrastructure, weak central credit systems and lack of public </a:t>
            </a:r>
            <a:r>
              <a:rPr lang="en-US" sz="1400" i="0" dirty="0"/>
              <a:t>sector in assembling credit information </a:t>
            </a:r>
            <a:r>
              <a:rPr lang="en-US" sz="1400" i="0" dirty="0" smtClean="0"/>
              <a:t>data. Weak regulation </a:t>
            </a:r>
            <a:r>
              <a:rPr lang="en-US" sz="1400" i="0" dirty="0"/>
              <a:t>and oversight of credit information </a:t>
            </a:r>
            <a:r>
              <a:rPr lang="en-US" sz="1400" i="0" dirty="0" smtClean="0"/>
              <a:t>providers and no services </a:t>
            </a:r>
            <a:r>
              <a:rPr lang="en-US" sz="1400" i="0" dirty="0"/>
              <a:t>provided by private credit information </a:t>
            </a:r>
            <a:r>
              <a:rPr lang="en-US" sz="1400" i="0" dirty="0" smtClean="0"/>
              <a:t>bureaus</a:t>
            </a:r>
            <a:r>
              <a:rPr lang="en-US" sz="1400" i="0" dirty="0"/>
              <a:t> </a:t>
            </a:r>
            <a:r>
              <a:rPr lang="en-US" sz="1400" i="0" dirty="0" smtClean="0"/>
              <a:t>for segment  of MSMEs </a:t>
            </a:r>
          </a:p>
          <a:p>
            <a:endParaRPr lang="en-IE" sz="1400" i="0" dirty="0"/>
          </a:p>
          <a:p>
            <a:r>
              <a:rPr lang="en-US" sz="1400" i="0" dirty="0" smtClean="0"/>
              <a:t>weaknesses </a:t>
            </a:r>
            <a:r>
              <a:rPr lang="en-US" sz="1400" i="0" dirty="0"/>
              <a:t>in creditor </a:t>
            </a:r>
            <a:r>
              <a:rPr lang="en-US" sz="1400" i="0" dirty="0" smtClean="0"/>
              <a:t>rights, and insolvency </a:t>
            </a:r>
            <a:r>
              <a:rPr lang="en-US" sz="1400" i="0" dirty="0"/>
              <a:t>regimes is </a:t>
            </a:r>
            <a:r>
              <a:rPr lang="en-US" sz="1400" i="0" dirty="0" smtClean="0"/>
              <a:t>fundamental. Low confidence leads to a higher interest cost </a:t>
            </a:r>
          </a:p>
          <a:p>
            <a:endParaRPr lang="en-US" sz="1400" i="0" dirty="0" smtClean="0"/>
          </a:p>
          <a:p>
            <a:r>
              <a:rPr lang="en-US" sz="1400" i="0" dirty="0" smtClean="0"/>
              <a:t>protection </a:t>
            </a:r>
            <a:r>
              <a:rPr lang="en-US" sz="1400" i="0" dirty="0"/>
              <a:t>of creditor rights as well as the adequacy of corporate insolvency regimes </a:t>
            </a:r>
            <a:r>
              <a:rPr lang="en-US" sz="1400" i="0" dirty="0" smtClean="0"/>
              <a:t> for SMES, allowing enterprise restructuring in a cheap and efficient manner</a:t>
            </a:r>
          </a:p>
          <a:p>
            <a:endParaRPr lang="en-IE" sz="1400" i="0" dirty="0"/>
          </a:p>
          <a:p>
            <a:r>
              <a:rPr lang="en-US" sz="1400" i="0" dirty="0"/>
              <a:t>Recourse to collateral is vital component as security for financial sector transactions but also one of the fundamental problems, especially for micro and small enterprises. Protection of property rights depends on reliable, easily accessible and reasonably priced registration and transfer of assets. C</a:t>
            </a:r>
            <a:r>
              <a:rPr lang="en-US" sz="1400" i="0" dirty="0" smtClean="0"/>
              <a:t>urrent </a:t>
            </a:r>
            <a:r>
              <a:rPr lang="en-US" sz="1400" i="0" dirty="0"/>
              <a:t>methods for registering movable and immovable property </a:t>
            </a:r>
            <a:r>
              <a:rPr lang="en-US" sz="1400" i="0" dirty="0" smtClean="0"/>
              <a:t>may need to </a:t>
            </a:r>
            <a:r>
              <a:rPr lang="en-US" sz="1400" i="0" dirty="0"/>
              <a:t>be strengthened </a:t>
            </a:r>
            <a:endParaRPr lang="en-IE" sz="1400" i="0" dirty="0"/>
          </a:p>
          <a:p>
            <a:endParaRPr lang="en-US" sz="1400" i="0" dirty="0" smtClean="0"/>
          </a:p>
          <a:p>
            <a:r>
              <a:rPr lang="en-US" sz="1400" i="0" dirty="0" smtClean="0"/>
              <a:t>The </a:t>
            </a:r>
            <a:r>
              <a:rPr lang="en-US" sz="1400" i="0" dirty="0"/>
              <a:t>role of </a:t>
            </a:r>
            <a:r>
              <a:rPr lang="en-US" sz="1400" i="0" dirty="0" err="1"/>
              <a:t>FinTech</a:t>
            </a:r>
            <a:r>
              <a:rPr lang="en-US" sz="1400" i="0" dirty="0"/>
              <a:t> in enhancing MSME access to finance.</a:t>
            </a:r>
            <a:endParaRPr lang="en-IE" sz="1400" i="0" dirty="0"/>
          </a:p>
          <a:p>
            <a:endParaRPr lang="en-IE" dirty="0"/>
          </a:p>
          <a:p>
            <a:pPr lvl="1"/>
            <a:endParaRPr lang="en-IE" sz="1100" dirty="0"/>
          </a:p>
          <a:p>
            <a:endParaRPr lang="en-IE" dirty="0"/>
          </a:p>
        </p:txBody>
      </p:sp>
    </p:spTree>
    <p:extLst>
      <p:ext uri="{BB962C8B-B14F-4D97-AF65-F5344CB8AC3E}">
        <p14:creationId xmlns:p14="http://schemas.microsoft.com/office/powerpoint/2010/main" val="1100484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7504" y="1828455"/>
            <a:ext cx="4741146" cy="467986"/>
          </a:xfrm>
          <a:prstGeom prst="rect">
            <a:avLst/>
          </a:prstGeom>
          <a:noFill/>
        </p:spPr>
        <p:txBody>
          <a:bodyPr wrap="square" lIns="36740" tIns="18370" rIns="36740" bIns="18370">
            <a:spAutoFit/>
          </a:bodyPr>
          <a:lstStyle/>
          <a:p>
            <a:pPr algn="ctr"/>
            <a:r>
              <a:rPr lang="en-US" sz="1400" dirty="0">
                <a:ln w="6600">
                  <a:solidFill>
                    <a:schemeClr val="accent2"/>
                  </a:solidFill>
                  <a:prstDash val="solid"/>
                </a:ln>
                <a:solidFill>
                  <a:schemeClr val="accent2">
                    <a:lumMod val="50000"/>
                  </a:schemeClr>
                </a:solidFill>
              </a:rPr>
              <a:t>Rapid Respond Facility for Investment and Business Environment</a:t>
            </a:r>
          </a:p>
        </p:txBody>
      </p:sp>
      <p:grpSp>
        <p:nvGrpSpPr>
          <p:cNvPr id="8" name="Group 7"/>
          <p:cNvGrpSpPr/>
          <p:nvPr/>
        </p:nvGrpSpPr>
        <p:grpSpPr>
          <a:xfrm>
            <a:off x="251520" y="1100294"/>
            <a:ext cx="8488872" cy="5565303"/>
            <a:chOff x="-8959747" y="954973"/>
            <a:chExt cx="23013168" cy="18628313"/>
          </a:xfrm>
        </p:grpSpPr>
        <p:sp>
          <p:nvSpPr>
            <p:cNvPr id="5" name="TextBox 4"/>
            <p:cNvSpPr txBox="1"/>
            <p:nvPr/>
          </p:nvSpPr>
          <p:spPr>
            <a:xfrm>
              <a:off x="3864978" y="1863898"/>
              <a:ext cx="7815977" cy="17719388"/>
            </a:xfrm>
            <a:prstGeom prst="rect">
              <a:avLst/>
            </a:prstGeom>
            <a:noFill/>
          </p:spPr>
          <p:txBody>
            <a:bodyPr wrap="square" rtlCol="0">
              <a:spAutoFit/>
            </a:bodyPr>
            <a:lstStyle/>
            <a:p>
              <a:pPr>
                <a:spcBef>
                  <a:spcPts val="482"/>
                </a:spcBef>
                <a:spcAft>
                  <a:spcPts val="241"/>
                </a:spcAft>
              </a:pPr>
              <a:endParaRPr lang="en-GB" sz="600" dirty="0">
                <a:solidFill>
                  <a:srgbClr val="0F5494"/>
                </a:solidFill>
              </a:endParaRP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IMPLEMENTING AGENCY:</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Amount: Euro 10.000.000 </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Type of support: Demand driven technical support.</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Potential Beneficiaries: Sub-Saharan countries through EUD</a:t>
              </a:r>
              <a:r>
                <a:rPr lang="en-GB" sz="1000" i="1" dirty="0">
                  <a:solidFill>
                    <a:srgbClr val="0F5494"/>
                  </a:solidFill>
                  <a:ea typeface="Verdana" panose="020B0604030504040204" pitchFamily="34" charset="0"/>
                  <a:cs typeface="Verdana" panose="020B0604030504040204" pitchFamily="34" charset="0"/>
                </a:rPr>
                <a:t>.</a:t>
              </a:r>
            </a:p>
            <a:p>
              <a:pPr>
                <a:spcBef>
                  <a:spcPts val="482"/>
                </a:spcBef>
                <a:spcAft>
                  <a:spcPts val="241"/>
                </a:spcAft>
              </a:pPr>
              <a:r>
                <a:rPr lang="en-GB" sz="1000" dirty="0">
                  <a:solidFill>
                    <a:srgbClr val="0F5494"/>
                  </a:solidFill>
                </a:rPr>
                <a:t>Average Duration: 6 months</a:t>
              </a:r>
              <a:endParaRPr lang="en-GB" sz="1000" i="1" dirty="0">
                <a:solidFill>
                  <a:srgbClr val="0F5494"/>
                </a:solidFill>
                <a:ea typeface="Verdana" panose="020B0604030504040204" pitchFamily="34" charset="0"/>
                <a:cs typeface="Verdana" panose="020B0604030504040204" pitchFamily="34" charset="0"/>
              </a:endParaRPr>
            </a:p>
            <a:p>
              <a:pPr marL="171450" indent="-171450">
                <a:spcBef>
                  <a:spcPts val="482"/>
                </a:spcBef>
                <a:spcAft>
                  <a:spcPts val="241"/>
                </a:spcAft>
                <a:buFont typeface="+mj-lt"/>
                <a:buAutoNum type="arabicPeriod"/>
              </a:pPr>
              <a:r>
                <a:rPr lang="en-GB" sz="1000" dirty="0">
                  <a:solidFill>
                    <a:srgbClr val="0F5494"/>
                  </a:solidFill>
                  <a:ea typeface="Verdana" panose="020B0604030504040204" pitchFamily="34" charset="0"/>
                  <a:cs typeface="Verdana" panose="020B0604030504040204" pitchFamily="34" charset="0"/>
                </a:rPr>
                <a:t>Potential areas of support:</a:t>
              </a:r>
            </a:p>
            <a:p>
              <a:pPr marL="428588" lvl="1" indent="-171450" algn="just">
                <a:spcBef>
                  <a:spcPts val="241"/>
                </a:spcBef>
                <a:buFont typeface="+mj-lt"/>
                <a:buAutoNum type="alphaUcPeriod"/>
              </a:pPr>
              <a:r>
                <a:rPr lang="en-US" sz="1000" dirty="0">
                  <a:solidFill>
                    <a:srgbClr val="0F5494"/>
                  </a:solidFill>
                  <a:ea typeface="Verdana" panose="020B0604030504040204" pitchFamily="34" charset="0"/>
                  <a:cs typeface="Verdana" panose="020B0604030504040204" pitchFamily="34" charset="0"/>
                </a:rPr>
                <a:t> Local financial Services and Capital markets, among other sectors</a:t>
              </a:r>
            </a:p>
            <a:p>
              <a:pPr marL="171450" indent="-171450" algn="just">
                <a:spcBef>
                  <a:spcPts val="241"/>
                </a:spcBef>
                <a:buFont typeface="+mj-lt"/>
                <a:buAutoNum type="arabicPeriod"/>
              </a:pPr>
              <a:r>
                <a:rPr lang="en-US" sz="1000" dirty="0">
                  <a:solidFill>
                    <a:srgbClr val="0F5494"/>
                  </a:solidFill>
                  <a:ea typeface="Verdana" panose="020B0604030504040204" pitchFamily="34" charset="0"/>
                  <a:cs typeface="Verdana" panose="020B0604030504040204" pitchFamily="34" charset="0"/>
                </a:rPr>
                <a:t>Type of request:</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a.	Elaboration of analytical reports </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b.	Regulatory and policy analysis and recommendations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c.	Scoping and technical assistance </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d.	Surveys and assessments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e.	Good practice workshops and reports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f.	South-south learning and exchange</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g.	Capacity building actions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h.	Evaluations and impact assessments</a:t>
              </a:r>
            </a:p>
            <a:p>
              <a:pPr lvl="1" algn="just">
                <a:spcBef>
                  <a:spcPts val="241"/>
                </a:spcBef>
              </a:pPr>
              <a:r>
                <a:rPr lang="en-US" sz="800" dirty="0">
                  <a:solidFill>
                    <a:srgbClr val="0F5494"/>
                  </a:solidFill>
                </a:rPr>
                <a:t> </a:t>
              </a: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2478" y="954973"/>
              <a:ext cx="4020943" cy="1817847"/>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9747" y="4991555"/>
              <a:ext cx="11464412" cy="10203054"/>
            </a:xfrm>
            <a:prstGeom prst="rect">
              <a:avLst/>
            </a:prstGeom>
          </p:spPr>
        </p:pic>
      </p:grpSp>
      <p:sp>
        <p:nvSpPr>
          <p:cNvPr id="17" name="Title 1"/>
          <p:cNvSpPr>
            <a:spLocks noGrp="1"/>
          </p:cNvSpPr>
          <p:nvPr>
            <p:ph type="title"/>
          </p:nvPr>
        </p:nvSpPr>
        <p:spPr>
          <a:xfrm>
            <a:off x="450808" y="365287"/>
            <a:ext cx="6172200" cy="702469"/>
          </a:xfrm>
        </p:spPr>
        <p:txBody>
          <a:bodyPr/>
          <a:lstStyle/>
          <a:p>
            <a:r>
              <a:rPr lang="fr-BE" dirty="0" err="1" smtClean="0">
                <a:solidFill>
                  <a:srgbClr val="00B0F0"/>
                </a:solidFill>
              </a:rPr>
              <a:t>Working</a:t>
            </a:r>
            <a:r>
              <a:rPr lang="fr-BE" dirty="0" smtClean="0">
                <a:solidFill>
                  <a:srgbClr val="00B0F0"/>
                </a:solidFill>
              </a:rPr>
              <a:t> Group 1:  Access to Finance. WBG RRF</a:t>
            </a:r>
            <a:endParaRPr lang="en-US" dirty="0">
              <a:solidFill>
                <a:srgbClr val="00B0F0"/>
              </a:solidFill>
            </a:endParaRPr>
          </a:p>
        </p:txBody>
      </p:sp>
    </p:spTree>
    <p:extLst>
      <p:ext uri="{BB962C8B-B14F-4D97-AF65-F5344CB8AC3E}">
        <p14:creationId xmlns:p14="http://schemas.microsoft.com/office/powerpoint/2010/main" val="3541802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8" y="764704"/>
            <a:ext cx="8229600" cy="936625"/>
          </a:xfrm>
        </p:spPr>
        <p:txBody>
          <a:bodyPr/>
          <a:lstStyle/>
          <a:p>
            <a:r>
              <a:rPr lang="en-US" dirty="0"/>
              <a:t>Access to Finance for </a:t>
            </a:r>
            <a:r>
              <a:rPr lang="en-US" dirty="0" smtClean="0"/>
              <a:t>SMES:</a:t>
            </a:r>
            <a:r>
              <a:rPr lang="en-IE" sz="3200" dirty="0"/>
              <a:t>What is trade </a:t>
            </a:r>
            <a:r>
              <a:rPr lang="en-IE" sz="3200" dirty="0" smtClean="0"/>
              <a:t>finance? What </a:t>
            </a:r>
            <a:r>
              <a:rPr lang="en-IE" sz="3200" dirty="0"/>
              <a:t>sectors benefit?</a:t>
            </a:r>
            <a:br>
              <a:rPr lang="en-IE" sz="3200" dirty="0"/>
            </a:br>
            <a:endParaRPr lang="en-IE" dirty="0"/>
          </a:p>
        </p:txBody>
      </p:sp>
      <p:sp>
        <p:nvSpPr>
          <p:cNvPr id="3" name="Content Placeholder 2"/>
          <p:cNvSpPr>
            <a:spLocks noGrp="1"/>
          </p:cNvSpPr>
          <p:nvPr>
            <p:ph idx="1"/>
          </p:nvPr>
        </p:nvSpPr>
        <p:spPr>
          <a:xfrm>
            <a:off x="448965" y="1917353"/>
            <a:ext cx="8229600" cy="3633788"/>
          </a:xfrm>
        </p:spPr>
        <p:txBody>
          <a:bodyPr/>
          <a:lstStyle/>
          <a:p>
            <a:endParaRPr lang="en-IE" sz="1800" dirty="0"/>
          </a:p>
          <a:p>
            <a:pPr lvl="0"/>
            <a:r>
              <a:rPr lang="en-US" sz="1200" b="1" dirty="0"/>
              <a:t>For trading sector SMEs</a:t>
            </a:r>
            <a:r>
              <a:rPr lang="en-US" sz="1200" dirty="0"/>
              <a:t>, </a:t>
            </a:r>
            <a:r>
              <a:rPr lang="en-US" sz="1200" dirty="0" smtClean="0"/>
              <a:t>Trade </a:t>
            </a:r>
            <a:r>
              <a:rPr lang="en-US" sz="1200" dirty="0"/>
              <a:t>finance is relevant in 100% of cases. </a:t>
            </a:r>
            <a:endParaRPr lang="en-IE" sz="1200" dirty="0"/>
          </a:p>
          <a:p>
            <a:pPr lvl="0"/>
            <a:endParaRPr lang="en-US" sz="1200" b="1" dirty="0" smtClean="0"/>
          </a:p>
          <a:p>
            <a:pPr lvl="0"/>
            <a:r>
              <a:rPr lang="en-US" sz="1200" b="1" dirty="0" smtClean="0"/>
              <a:t>For </a:t>
            </a:r>
            <a:r>
              <a:rPr lang="en-US" sz="1200" b="1" dirty="0"/>
              <a:t>agricultural SMEs</a:t>
            </a:r>
            <a:r>
              <a:rPr lang="en-US" sz="1200" dirty="0"/>
              <a:t>, there is generally a significant seasonal working capital requirement1and less emphasis on long-term asset finance. 75% of the credit gap for these SMEs can be addressed through trade finance.</a:t>
            </a:r>
            <a:endParaRPr lang="en-IE" sz="1200" dirty="0"/>
          </a:p>
          <a:p>
            <a:pPr lvl="0"/>
            <a:endParaRPr lang="en-US" sz="1200" b="1" dirty="0" smtClean="0"/>
          </a:p>
          <a:p>
            <a:pPr lvl="0"/>
            <a:r>
              <a:rPr lang="en-US" sz="1200" b="1" dirty="0" smtClean="0"/>
              <a:t>For </a:t>
            </a:r>
            <a:r>
              <a:rPr lang="en-US" sz="1200" b="1" dirty="0"/>
              <a:t>manufacturing SMEs</a:t>
            </a:r>
            <a:r>
              <a:rPr lang="en-US" sz="1200" dirty="0"/>
              <a:t>, </a:t>
            </a:r>
            <a:r>
              <a:rPr lang="en-US" sz="1200" dirty="0" smtClean="0"/>
              <a:t>up </a:t>
            </a:r>
            <a:r>
              <a:rPr lang="en-US" sz="1200" dirty="0"/>
              <a:t>to 50% of the credit gap for manufacturers may be for longer tenors</a:t>
            </a:r>
            <a:endParaRPr lang="en-IE" sz="1200" dirty="0"/>
          </a:p>
          <a:p>
            <a:endParaRPr lang="en-US" sz="1200" b="1" dirty="0" smtClean="0"/>
          </a:p>
          <a:p>
            <a:r>
              <a:rPr lang="en-US" sz="1200" b="1" dirty="0" smtClean="0"/>
              <a:t>For </a:t>
            </a:r>
            <a:r>
              <a:rPr lang="en-US" sz="1200" b="1" dirty="0"/>
              <a:t>services SMEs</a:t>
            </a:r>
            <a:r>
              <a:rPr lang="en-US" sz="1200" dirty="0"/>
              <a:t>, depends on their working capital needs, available collateral to obtain financing. Construction companies can also benefit from trade finance, by receiving completion guarantees for example.  In addition, any services companies performing duties with receivables or payables can theoretically benefit. </a:t>
            </a:r>
            <a:endParaRPr lang="en-IE" sz="1200" dirty="0"/>
          </a:p>
        </p:txBody>
      </p:sp>
    </p:spTree>
    <p:extLst>
      <p:ext uri="{BB962C8B-B14F-4D97-AF65-F5344CB8AC3E}">
        <p14:creationId xmlns:p14="http://schemas.microsoft.com/office/powerpoint/2010/main" val="26076271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8696"/>
            <a:ext cx="8229600" cy="936625"/>
          </a:xfrm>
        </p:spPr>
        <p:txBody>
          <a:bodyPr/>
          <a:lstStyle/>
          <a:p>
            <a:r>
              <a:rPr lang="en-US" dirty="0"/>
              <a:t>Access to Finance for SMES: </a:t>
            </a:r>
            <a:r>
              <a:rPr lang="fr-BE" dirty="0" smtClean="0"/>
              <a:t>Trade Finance </a:t>
            </a:r>
            <a:r>
              <a:rPr lang="fr-BE" dirty="0" err="1" smtClean="0"/>
              <a:t>Products</a:t>
            </a:r>
            <a:r>
              <a:rPr lang="fr-BE" dirty="0" smtClean="0"/>
              <a:t> </a:t>
            </a:r>
            <a:endParaRPr lang="en-IE" dirty="0"/>
          </a:p>
        </p:txBody>
      </p:sp>
      <p:pic>
        <p:nvPicPr>
          <p:cNvPr id="8" name="Picture 7"/>
          <p:cNvPicPr/>
          <p:nvPr/>
        </p:nvPicPr>
        <p:blipFill rotWithShape="1">
          <a:blip r:embed="rId3"/>
          <a:srcRect l="7595" b="1555"/>
          <a:stretch/>
        </p:blipFill>
        <p:spPr bwMode="auto">
          <a:xfrm>
            <a:off x="323528" y="1268760"/>
            <a:ext cx="8665851" cy="46406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2703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684" y="548680"/>
            <a:ext cx="8229600" cy="936625"/>
          </a:xfrm>
        </p:spPr>
        <p:txBody>
          <a:bodyPr/>
          <a:lstStyle/>
          <a:p>
            <a:r>
              <a:rPr lang="en-US" sz="3200" dirty="0"/>
              <a:t>Access to Finance for SMES: </a:t>
            </a:r>
            <a:r>
              <a:rPr lang="en-US" sz="3200" dirty="0" smtClean="0"/>
              <a:t>Why </a:t>
            </a:r>
            <a:r>
              <a:rPr lang="en-US" sz="3200" dirty="0"/>
              <a:t>trade finance can help </a:t>
            </a:r>
            <a:r>
              <a:rPr lang="en-US" sz="3200" dirty="0" smtClean="0"/>
              <a:t>on access </a:t>
            </a:r>
            <a:r>
              <a:rPr lang="en-US" sz="3200" dirty="0"/>
              <a:t>to </a:t>
            </a:r>
            <a:r>
              <a:rPr lang="en-US" sz="3200" dirty="0" smtClean="0"/>
              <a:t>finance?</a:t>
            </a:r>
            <a:endParaRPr lang="en-IE" dirty="0"/>
          </a:p>
        </p:txBody>
      </p:sp>
      <p:sp>
        <p:nvSpPr>
          <p:cNvPr id="3" name="Content Placeholder 2"/>
          <p:cNvSpPr>
            <a:spLocks noGrp="1"/>
          </p:cNvSpPr>
          <p:nvPr>
            <p:ph sz="half" idx="1"/>
          </p:nvPr>
        </p:nvSpPr>
        <p:spPr>
          <a:xfrm>
            <a:off x="435039" y="2060848"/>
            <a:ext cx="3633261" cy="2736304"/>
          </a:xfrm>
        </p:spPr>
        <p:txBody>
          <a:bodyPr/>
          <a:lstStyle/>
          <a:p>
            <a:pPr>
              <a:buClr>
                <a:srgbClr val="2D5EC1"/>
              </a:buClr>
            </a:pPr>
            <a:r>
              <a:rPr lang="en-US" sz="1200" dirty="0"/>
              <a:t>F</a:t>
            </a:r>
            <a:r>
              <a:rPr lang="en-US" sz="1200" dirty="0" smtClean="0"/>
              <a:t>or </a:t>
            </a:r>
            <a:r>
              <a:rPr lang="en-US" sz="1200" dirty="0"/>
              <a:t>any given year of the survey period, default rates on trade finance assets are significantly lower than the average NPL ratio across all </a:t>
            </a:r>
            <a:r>
              <a:rPr lang="en-US" sz="1200" dirty="0" smtClean="0"/>
              <a:t>assets in Africa.  AFDB 2015</a:t>
            </a:r>
          </a:p>
          <a:p>
            <a:pPr>
              <a:buClr>
                <a:srgbClr val="2D5EC1"/>
              </a:buClr>
            </a:pPr>
            <a:endParaRPr lang="en-US" sz="1200" dirty="0"/>
          </a:p>
          <a:p>
            <a:pPr>
              <a:buClr>
                <a:srgbClr val="2D5EC1"/>
              </a:buClr>
            </a:pPr>
            <a:r>
              <a:rPr lang="en-US" sz="1200" dirty="0"/>
              <a:t>Default rates on trade-related transactions in Africa have consistently been lower than those on overall bank lending. In 2017–19, the average default rate was 7.5% on trade finance facilities, compared with 11% for overall average NPLs for the same </a:t>
            </a:r>
            <a:r>
              <a:rPr lang="en-US" sz="1200" dirty="0" smtClean="0"/>
              <a:t>period</a:t>
            </a:r>
          </a:p>
          <a:p>
            <a:pPr>
              <a:buClr>
                <a:srgbClr val="2D5EC1"/>
              </a:buClr>
            </a:pPr>
            <a:endParaRPr lang="en-US" sz="1200" dirty="0"/>
          </a:p>
          <a:p>
            <a:pPr>
              <a:buClr>
                <a:srgbClr val="2D5EC1"/>
              </a:buClr>
            </a:pPr>
            <a:r>
              <a:rPr lang="en-US" sz="1200" dirty="0" smtClean="0"/>
              <a:t>However</a:t>
            </a:r>
            <a:r>
              <a:rPr lang="en-US" sz="1200" dirty="0"/>
              <a:t>, these default rates are far higher than the global default rates on trade finance transaction, which range between 0.03% and 0.24%. </a:t>
            </a:r>
          </a:p>
          <a:p>
            <a:pPr>
              <a:buClr>
                <a:srgbClr val="2D5EC1"/>
              </a:buClr>
            </a:pPr>
            <a:endParaRPr lang="en-US" sz="1200" dirty="0" smtClean="0"/>
          </a:p>
        </p:txBody>
      </p:sp>
      <p:pic>
        <p:nvPicPr>
          <p:cNvPr id="4" name="Picture 3"/>
          <p:cNvPicPr>
            <a:picLocks noChangeAspect="1"/>
          </p:cNvPicPr>
          <p:nvPr/>
        </p:nvPicPr>
        <p:blipFill>
          <a:blip r:embed="rId2"/>
          <a:stretch>
            <a:fillRect/>
          </a:stretch>
        </p:blipFill>
        <p:spPr>
          <a:xfrm>
            <a:off x="4268938" y="1498199"/>
            <a:ext cx="4880532" cy="4307065"/>
          </a:xfrm>
          <a:prstGeom prst="rect">
            <a:avLst/>
          </a:prstGeom>
        </p:spPr>
      </p:pic>
    </p:spTree>
    <p:extLst>
      <p:ext uri="{BB962C8B-B14F-4D97-AF65-F5344CB8AC3E}">
        <p14:creationId xmlns:p14="http://schemas.microsoft.com/office/powerpoint/2010/main" val="10080536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936625"/>
          </a:xfrm>
        </p:spPr>
        <p:txBody>
          <a:bodyPr/>
          <a:lstStyle/>
          <a:p>
            <a:r>
              <a:rPr lang="en-US" sz="3200" dirty="0"/>
              <a:t>Access to Finance for SMES: Why trade finance can help </a:t>
            </a:r>
            <a:r>
              <a:rPr lang="en-US" sz="3200" dirty="0" smtClean="0"/>
              <a:t>on access </a:t>
            </a:r>
            <a:r>
              <a:rPr lang="en-US" sz="3200" dirty="0"/>
              <a:t>to </a:t>
            </a:r>
            <a:r>
              <a:rPr lang="en-US" sz="3200" dirty="0" smtClean="0"/>
              <a:t>finance?</a:t>
            </a:r>
            <a:endParaRPr lang="en-IE" dirty="0"/>
          </a:p>
        </p:txBody>
      </p:sp>
      <p:sp>
        <p:nvSpPr>
          <p:cNvPr id="3" name="Content Placeholder 2"/>
          <p:cNvSpPr>
            <a:spLocks noGrp="1"/>
          </p:cNvSpPr>
          <p:nvPr>
            <p:ph sz="half" idx="1"/>
          </p:nvPr>
        </p:nvSpPr>
        <p:spPr>
          <a:xfrm>
            <a:off x="395536" y="1844824"/>
            <a:ext cx="4752528" cy="3384376"/>
          </a:xfrm>
        </p:spPr>
        <p:txBody>
          <a:bodyPr/>
          <a:lstStyle/>
          <a:p>
            <a:pPr>
              <a:buClr>
                <a:srgbClr val="2D5EC1"/>
              </a:buClr>
            </a:pPr>
            <a:r>
              <a:rPr lang="en-US" sz="1200" dirty="0" smtClean="0"/>
              <a:t>It is estimated about 80 percent of all trade is supported by Trade Finance. </a:t>
            </a:r>
            <a:r>
              <a:rPr lang="en-US" sz="1200" dirty="0"/>
              <a:t>Firms in low-income economies consistently list the lack of access to finance among the top three export </a:t>
            </a:r>
            <a:r>
              <a:rPr lang="en-US" sz="1200" dirty="0" smtClean="0"/>
              <a:t>challenge</a:t>
            </a:r>
          </a:p>
          <a:p>
            <a:pPr marL="0" indent="0">
              <a:buClr>
                <a:srgbClr val="2D5EC1"/>
              </a:buClr>
              <a:buNone/>
            </a:pPr>
            <a:endParaRPr lang="en-US" sz="1200" dirty="0" smtClean="0"/>
          </a:p>
          <a:p>
            <a:pPr>
              <a:buClr>
                <a:srgbClr val="2D5EC1"/>
              </a:buClr>
            </a:pPr>
            <a:r>
              <a:rPr lang="en-US" sz="1200" dirty="0" smtClean="0"/>
              <a:t>SMES also </a:t>
            </a:r>
            <a:r>
              <a:rPr lang="en-US" sz="1200" dirty="0"/>
              <a:t>face the greatest challenges in accessing trade finance on competitive terms (World Trade Organization, 2016</a:t>
            </a:r>
            <a:r>
              <a:rPr lang="en-US" sz="1200" dirty="0" smtClean="0"/>
              <a:t>)</a:t>
            </a:r>
          </a:p>
          <a:p>
            <a:pPr marL="0" indent="0">
              <a:buClr>
                <a:srgbClr val="2D5EC1"/>
              </a:buClr>
              <a:buNone/>
            </a:pPr>
            <a:endParaRPr lang="en-US" sz="1200" dirty="0" smtClean="0"/>
          </a:p>
          <a:p>
            <a:pPr>
              <a:buClr>
                <a:srgbClr val="2D5EC1"/>
              </a:buClr>
            </a:pPr>
            <a:r>
              <a:rPr lang="en-US" sz="1200" dirty="0" smtClean="0"/>
              <a:t>Despite </a:t>
            </a:r>
            <a:r>
              <a:rPr lang="en-US" sz="1200" dirty="0"/>
              <a:t>their limited capacity, commercial banks in fragile states are highly engaged in trade finance activities with trade assets representing 50 percent of their total assets, compared to banks in non-fragile states where trade finance exposure averages 14 percent </a:t>
            </a:r>
          </a:p>
          <a:p>
            <a:pPr>
              <a:buClr>
                <a:srgbClr val="2D5EC1"/>
              </a:buClr>
            </a:pPr>
            <a:endParaRPr lang="en-US" sz="1200" dirty="0" smtClean="0"/>
          </a:p>
          <a:p>
            <a:pPr>
              <a:buClr>
                <a:srgbClr val="2D5EC1"/>
              </a:buClr>
            </a:pPr>
            <a:r>
              <a:rPr lang="en-US" sz="1200" dirty="0" smtClean="0"/>
              <a:t>Commercial banks</a:t>
            </a:r>
            <a:r>
              <a:rPr lang="en-US" sz="1200" dirty="0"/>
              <a:t>’ high exposure to trade finance in fragile states could indicate that bank-intermediated trade finance is a primary source for funding trade in those </a:t>
            </a:r>
            <a:r>
              <a:rPr lang="en-US" sz="1200" dirty="0" smtClean="0"/>
              <a:t>markets</a:t>
            </a:r>
            <a:endParaRPr lang="en-IE" sz="1200" dirty="0"/>
          </a:p>
        </p:txBody>
      </p:sp>
      <p:pic>
        <p:nvPicPr>
          <p:cNvPr id="5" name="Picture 4"/>
          <p:cNvPicPr>
            <a:picLocks noChangeAspect="1"/>
          </p:cNvPicPr>
          <p:nvPr/>
        </p:nvPicPr>
        <p:blipFill>
          <a:blip r:embed="rId3"/>
          <a:stretch>
            <a:fillRect/>
          </a:stretch>
        </p:blipFill>
        <p:spPr>
          <a:xfrm>
            <a:off x="5220073" y="1873951"/>
            <a:ext cx="2904354" cy="3427258"/>
          </a:xfrm>
          <a:prstGeom prst="rect">
            <a:avLst/>
          </a:prstGeom>
        </p:spPr>
      </p:pic>
      <p:sp>
        <p:nvSpPr>
          <p:cNvPr id="7" name="TextBox 6"/>
          <p:cNvSpPr txBox="1"/>
          <p:nvPr/>
        </p:nvSpPr>
        <p:spPr>
          <a:xfrm>
            <a:off x="5796136" y="5562886"/>
            <a:ext cx="1944216" cy="246221"/>
          </a:xfrm>
          <a:prstGeom prst="rect">
            <a:avLst/>
          </a:prstGeom>
          <a:noFill/>
        </p:spPr>
        <p:txBody>
          <a:bodyPr wrap="square" rtlCol="0">
            <a:spAutoFit/>
          </a:bodyPr>
          <a:lstStyle/>
          <a:p>
            <a:r>
              <a:rPr lang="fr-BE" sz="1000" b="0" dirty="0" smtClean="0">
                <a:solidFill>
                  <a:srgbClr val="0F5494"/>
                </a:solidFill>
              </a:rPr>
              <a:t>AFDB, 2016</a:t>
            </a:r>
            <a:endParaRPr lang="en-IE" sz="1000" b="0" dirty="0" err="1" smtClean="0">
              <a:solidFill>
                <a:srgbClr val="0F5494"/>
              </a:solidFill>
            </a:endParaRPr>
          </a:p>
        </p:txBody>
      </p:sp>
    </p:spTree>
    <p:extLst>
      <p:ext uri="{BB962C8B-B14F-4D97-AF65-F5344CB8AC3E}">
        <p14:creationId xmlns:p14="http://schemas.microsoft.com/office/powerpoint/2010/main" val="563625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561" y="476672"/>
            <a:ext cx="8229600" cy="936625"/>
          </a:xfrm>
        </p:spPr>
        <p:txBody>
          <a:bodyPr/>
          <a:lstStyle/>
          <a:p>
            <a:r>
              <a:rPr lang="en-US" sz="2800" dirty="0"/>
              <a:t>Access to Finance for SMES: </a:t>
            </a:r>
            <a:r>
              <a:rPr lang="fr-BE" dirty="0" smtClean="0"/>
              <a:t>Trade Finance Challenges </a:t>
            </a:r>
            <a:endParaRPr lang="en-IE" dirty="0"/>
          </a:p>
        </p:txBody>
      </p:sp>
      <p:sp>
        <p:nvSpPr>
          <p:cNvPr id="3" name="Content Placeholder 2"/>
          <p:cNvSpPr>
            <a:spLocks noGrp="1"/>
          </p:cNvSpPr>
          <p:nvPr>
            <p:ph idx="1"/>
          </p:nvPr>
        </p:nvSpPr>
        <p:spPr>
          <a:xfrm>
            <a:off x="448175" y="1556792"/>
            <a:ext cx="8229600" cy="3633788"/>
          </a:xfrm>
        </p:spPr>
        <p:txBody>
          <a:bodyPr/>
          <a:lstStyle/>
          <a:p>
            <a:pPr marL="0" indent="0">
              <a:buNone/>
            </a:pPr>
            <a:endParaRPr lang="en-US" sz="1200" i="0" dirty="0" smtClean="0">
              <a:cs typeface="Arial" panose="020B0604020202020204" pitchFamily="34" charset="0"/>
            </a:endParaRPr>
          </a:p>
          <a:p>
            <a:pPr marL="0" indent="0">
              <a:buNone/>
            </a:pPr>
            <a:r>
              <a:rPr lang="en-US" sz="1200" i="0" dirty="0" smtClean="0">
                <a:cs typeface="Arial" panose="020B0604020202020204" pitchFamily="34" charset="0"/>
              </a:rPr>
              <a:t>Even </a:t>
            </a:r>
            <a:r>
              <a:rPr lang="en-US" sz="1200" i="0" dirty="0">
                <a:cs typeface="Arial" panose="020B0604020202020204" pitchFamily="34" charset="0"/>
              </a:rPr>
              <a:t>though 88 percent of African SMEs have a bank account, only 25 percent have a loan or a line of credit (</a:t>
            </a:r>
            <a:r>
              <a:rPr lang="en-US" sz="1200" i="0" dirty="0" err="1">
                <a:cs typeface="Arial" panose="020B0604020202020204" pitchFamily="34" charset="0"/>
              </a:rPr>
              <a:t>AfDB</a:t>
            </a:r>
            <a:r>
              <a:rPr lang="en-US" sz="1200" i="0" dirty="0">
                <a:cs typeface="Arial" panose="020B0604020202020204" pitchFamily="34" charset="0"/>
              </a:rPr>
              <a:t>). A similar IFC report calculated the finance gap (across all types of finance) for the 44 million micro, small and medium-sized enterprises (MSMEs) in sub-Saharan Africa to be US$331 billion</a:t>
            </a:r>
            <a:r>
              <a:rPr lang="en-US" sz="1200" i="0" dirty="0" smtClean="0">
                <a:cs typeface="Arial" panose="020B0604020202020204" pitchFamily="34" charset="0"/>
              </a:rPr>
              <a:t>.</a:t>
            </a:r>
            <a:endParaRPr lang="en-US" sz="1200" dirty="0">
              <a:cs typeface="Arial" panose="020B0604020202020204" pitchFamily="34" charset="0"/>
            </a:endParaRPr>
          </a:p>
          <a:p>
            <a:endParaRPr lang="en-US" sz="1200" dirty="0" smtClean="0">
              <a:cs typeface="Arial" panose="020B0604020202020204" pitchFamily="34" charset="0"/>
            </a:endParaRPr>
          </a:p>
          <a:p>
            <a:r>
              <a:rPr lang="en-US" sz="1200" dirty="0" smtClean="0">
                <a:cs typeface="Arial" panose="020B0604020202020204" pitchFamily="34" charset="0"/>
              </a:rPr>
              <a:t>Participation </a:t>
            </a:r>
            <a:r>
              <a:rPr lang="en-US" sz="1200" dirty="0">
                <a:cs typeface="Arial" panose="020B0604020202020204" pitchFamily="34" charset="0"/>
              </a:rPr>
              <a:t>in trade finance activities by banks has slowly but steadily decreased</a:t>
            </a:r>
            <a:r>
              <a:rPr lang="en-US" sz="1200" dirty="0" smtClean="0">
                <a:cs typeface="Arial" panose="020B0604020202020204" pitchFamily="34" charset="0"/>
              </a:rPr>
              <a:t>. In </a:t>
            </a:r>
            <a:r>
              <a:rPr lang="en-US" sz="1200" dirty="0">
                <a:cs typeface="Arial" panose="020B0604020202020204" pitchFamily="34" charset="0"/>
              </a:rPr>
              <a:t>2019, 71% of banks in the survey engaged in trade finance activities, compared </a:t>
            </a:r>
            <a:r>
              <a:rPr lang="en-US" sz="1200" dirty="0" smtClean="0">
                <a:cs typeface="Arial" panose="020B0604020202020204" pitchFamily="34" charset="0"/>
              </a:rPr>
              <a:t>to </a:t>
            </a:r>
            <a:r>
              <a:rPr lang="en-US" sz="1200" dirty="0">
                <a:cs typeface="Arial" panose="020B0604020202020204" pitchFamily="34" charset="0"/>
              </a:rPr>
              <a:t>92% in </a:t>
            </a:r>
            <a:r>
              <a:rPr lang="en-US" sz="1200" dirty="0" smtClean="0">
                <a:cs typeface="Arial" panose="020B0604020202020204" pitchFamily="34" charset="0"/>
              </a:rPr>
              <a:t>2011</a:t>
            </a:r>
            <a:endParaRPr lang="en-US" sz="1200" dirty="0">
              <a:cs typeface="Arial" panose="020B0604020202020204" pitchFamily="34" charset="0"/>
            </a:endParaRPr>
          </a:p>
          <a:p>
            <a:endParaRPr lang="en-US" sz="1200" dirty="0" smtClean="0">
              <a:cs typeface="Arial" panose="020B0604020202020204" pitchFamily="34" charset="0"/>
            </a:endParaRPr>
          </a:p>
          <a:p>
            <a:r>
              <a:rPr lang="en-US" sz="1200" dirty="0" smtClean="0">
                <a:cs typeface="Arial" panose="020B0604020202020204" pitchFamily="34" charset="0"/>
              </a:rPr>
              <a:t>While </a:t>
            </a:r>
            <a:r>
              <a:rPr lang="en-US" sz="1200" dirty="0">
                <a:cs typeface="Arial" panose="020B0604020202020204" pitchFamily="34" charset="0"/>
              </a:rPr>
              <a:t>default rates on trade finance assets dedicated to SMEs have decreased sharply, approval rates on applications from SMEs deteriorated consistently in all years but 2017. </a:t>
            </a:r>
            <a:endParaRPr lang="en-US" sz="1200" dirty="0" smtClean="0">
              <a:cs typeface="Arial" panose="020B0604020202020204" pitchFamily="34" charset="0"/>
            </a:endParaRPr>
          </a:p>
          <a:p>
            <a:endParaRPr lang="en-US" sz="1200" dirty="0">
              <a:cs typeface="Arial" panose="020B0604020202020204" pitchFamily="34" charset="0"/>
            </a:endParaRPr>
          </a:p>
          <a:p>
            <a:r>
              <a:rPr lang="en-US" sz="1200" dirty="0" smtClean="0">
                <a:cs typeface="Arial" panose="020B0604020202020204" pitchFamily="34" charset="0"/>
              </a:rPr>
              <a:t>The </a:t>
            </a:r>
            <a:r>
              <a:rPr lang="en-US" sz="1200" dirty="0">
                <a:cs typeface="Arial" panose="020B0604020202020204" pitchFamily="34" charset="0"/>
              </a:rPr>
              <a:t>share of SME trade finance applications rejected by banks increased from 20% in 2013 to 40% in 2019. The fear is that the Covid-19 pandemic could further worsen the rejection rate for SME trade finance applications and derail the progress </a:t>
            </a:r>
            <a:r>
              <a:rPr lang="en-US" sz="1200" dirty="0" smtClean="0">
                <a:cs typeface="Arial" panose="020B0604020202020204" pitchFamily="34" charset="0"/>
              </a:rPr>
              <a:t>made</a:t>
            </a:r>
          </a:p>
          <a:p>
            <a:endParaRPr lang="en-US" sz="1200" dirty="0"/>
          </a:p>
          <a:p>
            <a:r>
              <a:rPr lang="en-US" sz="1200" u="sng" dirty="0" smtClean="0"/>
              <a:t>A LOCAL ECOSYSTEM IS NEEDED!</a:t>
            </a:r>
            <a:endParaRPr lang="en-IE" sz="1200" u="sng" dirty="0"/>
          </a:p>
        </p:txBody>
      </p:sp>
    </p:spTree>
    <p:extLst>
      <p:ext uri="{BB962C8B-B14F-4D97-AF65-F5344CB8AC3E}">
        <p14:creationId xmlns:p14="http://schemas.microsoft.com/office/powerpoint/2010/main" val="3976081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395536" y="188640"/>
            <a:ext cx="9144000" cy="76470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lvl="0" indent="-358775">
              <a:defRPr/>
            </a:pPr>
            <a:r>
              <a:rPr lang="en-US" sz="2800" kern="0" dirty="0">
                <a:solidFill>
                  <a:srgbClr val="0F5494"/>
                </a:solidFill>
                <a:latin typeface="+mj-lt"/>
                <a:ea typeface="+mj-ea"/>
                <a:cs typeface="+mj-cs"/>
              </a:rPr>
              <a:t>Access to Finance for SMES: </a:t>
            </a:r>
            <a:r>
              <a:rPr kumimoji="0" lang="en-IE" sz="2800" b="1" i="0" u="none" strike="noStrike" kern="0" cap="none" spc="0" normalizeH="0" baseline="0" noProof="0" dirty="0" smtClean="0">
                <a:ln>
                  <a:noFill/>
                </a:ln>
                <a:solidFill>
                  <a:srgbClr val="0F5494"/>
                </a:solidFill>
                <a:effectLst/>
                <a:uLnTx/>
                <a:uFillTx/>
                <a:latin typeface="+mj-lt"/>
                <a:ea typeface="+mj-ea"/>
                <a:cs typeface="+mj-cs"/>
              </a:rPr>
              <a:t>Trade </a:t>
            </a:r>
            <a:r>
              <a:rPr kumimoji="0" lang="en-IE" sz="2800" b="1" i="0" u="none" strike="noStrike" kern="0" cap="none" spc="0" normalizeH="0" noProof="0" dirty="0" smtClean="0">
                <a:ln>
                  <a:noFill/>
                </a:ln>
                <a:solidFill>
                  <a:srgbClr val="0F5494"/>
                </a:solidFill>
                <a:effectLst/>
                <a:uLnTx/>
                <a:uFillTx/>
                <a:latin typeface="+mj-lt"/>
                <a:ea typeface="+mj-ea"/>
                <a:cs typeface="+mj-cs"/>
              </a:rPr>
              <a:t>finance </a:t>
            </a:r>
            <a:r>
              <a:rPr lang="en-IE" sz="2800" kern="0" dirty="0">
                <a:solidFill>
                  <a:srgbClr val="0F5494"/>
                </a:solidFill>
                <a:latin typeface="+mj-lt"/>
                <a:ea typeface="+mj-ea"/>
                <a:cs typeface="+mj-cs"/>
              </a:rPr>
              <a:t>challenges</a:t>
            </a:r>
            <a:endParaRPr lang="en-US" sz="2800" kern="0" dirty="0">
              <a:solidFill>
                <a:srgbClr val="0F5494"/>
              </a:solidFill>
              <a:latin typeface="+mj-lt"/>
              <a:ea typeface="+mj-ea"/>
              <a:cs typeface="+mj-cs"/>
            </a:endParaRPr>
          </a:p>
        </p:txBody>
      </p:sp>
      <p:sp>
        <p:nvSpPr>
          <p:cNvPr id="6" name="Content Placeholder 2">
            <a:extLst>
              <a:ext uri="{FF2B5EF4-FFF2-40B4-BE49-F238E27FC236}">
                <a16:creationId xmlns:a16="http://schemas.microsoft.com/office/drawing/2014/main" id="{554611F0-0737-4EC5-8CEC-DBC5086F9B4A}"/>
              </a:ext>
            </a:extLst>
          </p:cNvPr>
          <p:cNvSpPr>
            <a:spLocks noGrp="1"/>
          </p:cNvSpPr>
          <p:nvPr>
            <p:ph idx="1"/>
          </p:nvPr>
        </p:nvSpPr>
        <p:spPr>
          <a:xfrm>
            <a:off x="827584" y="1124745"/>
            <a:ext cx="4248472" cy="5614955"/>
          </a:xfrm>
        </p:spPr>
        <p:txBody>
          <a:bodyPr>
            <a:noAutofit/>
          </a:bodyPr>
          <a:lstStyle/>
          <a:p>
            <a:pPr marL="0" indent="0">
              <a:buNone/>
            </a:pPr>
            <a:endParaRPr lang="en-US" sz="1200" b="1" i="0" dirty="0">
              <a:cs typeface="Arial" panose="020B0604020202020204" pitchFamily="34" charset="0"/>
            </a:endParaRPr>
          </a:p>
          <a:p>
            <a:pPr marL="0" indent="0">
              <a:buNone/>
            </a:pPr>
            <a:r>
              <a:rPr lang="en-US" sz="1200" b="1" i="0" dirty="0">
                <a:cs typeface="Arial" panose="020B0604020202020204" pitchFamily="34" charset="0"/>
              </a:rPr>
              <a:t>Rejection of trade finance </a:t>
            </a:r>
          </a:p>
          <a:p>
            <a:r>
              <a:rPr lang="en-US" sz="1200" i="0" dirty="0">
                <a:cs typeface="Arial" panose="020B0604020202020204" pitchFamily="34" charset="0"/>
              </a:rPr>
              <a:t>While banks continue to list weak client creditworthiness (30%) and insufficient collateral (25%) as the key reasons for rejecting trade finance applications, new challenges have emerged. About 16% of the banks engaged in trade finance now list KYC/AML compliance as the major reason for rejecting trade finance applications in the period from 2015-19, compared with less than 1% in 2013–14. This shows that stringent KYC/AML regulations are having unintended consequences on African banks engaged in trade finance</a:t>
            </a:r>
            <a:r>
              <a:rPr lang="en-US" sz="1200" i="0" dirty="0" smtClean="0">
                <a:cs typeface="Arial" panose="020B0604020202020204" pitchFamily="34" charset="0"/>
              </a:rPr>
              <a:t>.</a:t>
            </a:r>
          </a:p>
          <a:p>
            <a:endParaRPr lang="en-US" sz="1200" i="0" dirty="0">
              <a:cs typeface="Arial" panose="020B0604020202020204" pitchFamily="34" charset="0"/>
            </a:endParaRPr>
          </a:p>
          <a:p>
            <a:pPr>
              <a:buNone/>
            </a:pPr>
            <a:r>
              <a:rPr lang="en-US" sz="1200" i="0" dirty="0" smtClean="0">
                <a:cs typeface="Arial" panose="020B0604020202020204" pitchFamily="34" charset="0"/>
              </a:rPr>
              <a:t>•</a:t>
            </a:r>
            <a:r>
              <a:rPr lang="en-US" sz="1200" i="0" dirty="0">
                <a:cs typeface="Arial" panose="020B0604020202020204" pitchFamily="34" charset="0"/>
              </a:rPr>
              <a:t>	</a:t>
            </a:r>
            <a:r>
              <a:rPr lang="en-US" sz="1200" b="1" i="0" dirty="0">
                <a:cs typeface="Arial" panose="020B0604020202020204" pitchFamily="34" charset="0"/>
              </a:rPr>
              <a:t>Restore correspondent banking lines </a:t>
            </a:r>
            <a:r>
              <a:rPr lang="en-US" sz="1200" i="0" dirty="0">
                <a:cs typeface="Arial" panose="020B0604020202020204" pitchFamily="34" charset="0"/>
              </a:rPr>
              <a:t>by improving Risk Perception management – </a:t>
            </a:r>
            <a:r>
              <a:rPr lang="en-US" sz="1200" i="0" dirty="0" smtClean="0">
                <a:cs typeface="Arial" panose="020B0604020202020204" pitchFamily="34" charset="0"/>
              </a:rPr>
              <a:t>AML/KYC</a:t>
            </a:r>
          </a:p>
          <a:p>
            <a:pPr>
              <a:buNone/>
            </a:pPr>
            <a:endParaRPr lang="en-US" sz="1200" i="0" dirty="0">
              <a:cs typeface="Arial" panose="020B0604020202020204" pitchFamily="34" charset="0"/>
            </a:endParaRPr>
          </a:p>
          <a:p>
            <a:pPr>
              <a:buNone/>
            </a:pPr>
            <a:r>
              <a:rPr lang="en-US" sz="1200" i="0" dirty="0">
                <a:cs typeface="Arial" panose="020B0604020202020204" pitchFamily="34" charset="0"/>
              </a:rPr>
              <a:t>•	</a:t>
            </a:r>
            <a:r>
              <a:rPr lang="en-US" sz="1200" b="1" i="0" dirty="0">
                <a:cs typeface="Arial" panose="020B0604020202020204" pitchFamily="34" charset="0"/>
              </a:rPr>
              <a:t>Strengthen the capacity of local banks</a:t>
            </a:r>
          </a:p>
          <a:p>
            <a:pPr marL="0" indent="0">
              <a:buNone/>
            </a:pPr>
            <a:endParaRPr lang="en-US" sz="975" dirty="0" smtClean="0"/>
          </a:p>
          <a:p>
            <a:pPr marL="0" indent="0">
              <a:buNone/>
            </a:pPr>
            <a:r>
              <a:rPr lang="en-US" sz="975" dirty="0" smtClean="0"/>
              <a:t> </a:t>
            </a:r>
            <a:endParaRPr lang="en-US" sz="900" dirty="0"/>
          </a:p>
        </p:txBody>
      </p:sp>
      <p:pic>
        <p:nvPicPr>
          <p:cNvPr id="20" name="Picture 19"/>
          <p:cNvPicPr/>
          <p:nvPr/>
        </p:nvPicPr>
        <p:blipFill>
          <a:blip r:embed="rId3">
            <a:extLst>
              <a:ext uri="{28A0092B-C50C-407E-A947-70E740481C1C}">
                <a14:useLocalDpi xmlns:a14="http://schemas.microsoft.com/office/drawing/2010/main" val="0"/>
              </a:ext>
            </a:extLst>
          </a:blip>
          <a:stretch>
            <a:fillRect/>
          </a:stretch>
        </p:blipFill>
        <p:spPr>
          <a:xfrm>
            <a:off x="5292080" y="1772816"/>
            <a:ext cx="3312368" cy="3600400"/>
          </a:xfrm>
          <a:prstGeom prst="rect">
            <a:avLst/>
          </a:prstGeom>
        </p:spPr>
      </p:pic>
    </p:spTree>
    <p:extLst>
      <p:ext uri="{BB962C8B-B14F-4D97-AF65-F5344CB8AC3E}">
        <p14:creationId xmlns:p14="http://schemas.microsoft.com/office/powerpoint/2010/main" val="15022188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736" y="404664"/>
            <a:ext cx="8229600" cy="936625"/>
          </a:xfrm>
        </p:spPr>
        <p:txBody>
          <a:bodyPr/>
          <a:lstStyle/>
          <a:p>
            <a:r>
              <a:rPr lang="en-US" sz="2800" dirty="0"/>
              <a:t>Access to Finance for SMES: </a:t>
            </a:r>
            <a:r>
              <a:rPr lang="en-IE" sz="2800" dirty="0" smtClean="0"/>
              <a:t>Trade </a:t>
            </a:r>
            <a:r>
              <a:rPr lang="en-IE" sz="2800" dirty="0"/>
              <a:t>finance challenges</a:t>
            </a:r>
            <a:endParaRPr lang="en-IE" dirty="0"/>
          </a:p>
        </p:txBody>
      </p:sp>
      <p:sp>
        <p:nvSpPr>
          <p:cNvPr id="3" name="Content Placeholder 2"/>
          <p:cNvSpPr>
            <a:spLocks noGrp="1"/>
          </p:cNvSpPr>
          <p:nvPr>
            <p:ph idx="1"/>
          </p:nvPr>
        </p:nvSpPr>
        <p:spPr>
          <a:xfrm>
            <a:off x="468313" y="1528894"/>
            <a:ext cx="8229600" cy="3633788"/>
          </a:xfrm>
        </p:spPr>
        <p:txBody>
          <a:bodyPr/>
          <a:lstStyle/>
          <a:p>
            <a:pPr marL="0" indent="0">
              <a:buNone/>
            </a:pPr>
            <a:r>
              <a:rPr lang="en-US" sz="1200" b="1" u="sng" dirty="0"/>
              <a:t>Creditworthiness and </a:t>
            </a:r>
            <a:r>
              <a:rPr lang="en-US" sz="1200" b="1" u="sng" dirty="0" smtClean="0"/>
              <a:t>Collateral systems, are a  </a:t>
            </a:r>
            <a:r>
              <a:rPr lang="en-US" sz="1200" b="1" u="sng" dirty="0"/>
              <a:t>k</a:t>
            </a:r>
            <a:r>
              <a:rPr lang="en-US" sz="1200" b="1" u="sng" dirty="0" smtClean="0"/>
              <a:t>ey </a:t>
            </a:r>
            <a:r>
              <a:rPr lang="en-US" sz="1200" b="1" u="sng" dirty="0"/>
              <a:t>to a Successful Trade Finance </a:t>
            </a:r>
            <a:r>
              <a:rPr lang="en-US" sz="1200" b="1" u="sng" dirty="0" smtClean="0"/>
              <a:t>Facility Application</a:t>
            </a:r>
            <a:r>
              <a:rPr lang="en-IE" sz="1200" b="1" u="sng" dirty="0" smtClean="0"/>
              <a:t>: </a:t>
            </a:r>
            <a:r>
              <a:rPr lang="en-US" sz="1200" dirty="0" smtClean="0"/>
              <a:t>Trade </a:t>
            </a:r>
            <a:r>
              <a:rPr lang="en-US" sz="1200" dirty="0"/>
              <a:t>Finance </a:t>
            </a:r>
            <a:r>
              <a:rPr lang="en-US" sz="1200" dirty="0" smtClean="0"/>
              <a:t>requires minimum </a:t>
            </a:r>
            <a:r>
              <a:rPr lang="en-US" sz="1200" dirty="0"/>
              <a:t>infrastructure </a:t>
            </a:r>
            <a:endParaRPr lang="en-IE" sz="1200" dirty="0"/>
          </a:p>
          <a:p>
            <a:pPr marL="0" lvl="0" indent="0">
              <a:buNone/>
            </a:pPr>
            <a:endParaRPr lang="en-GB" sz="1200" dirty="0" smtClean="0"/>
          </a:p>
          <a:p>
            <a:pPr lvl="0"/>
            <a:r>
              <a:rPr lang="en-GB" sz="1200" dirty="0" smtClean="0"/>
              <a:t>Lack </a:t>
            </a:r>
            <a:r>
              <a:rPr lang="en-GB" sz="1200" dirty="0"/>
              <a:t>of collateral rights, property rights and independent collateral systems </a:t>
            </a:r>
            <a:endParaRPr lang="en-IE" sz="1200" dirty="0"/>
          </a:p>
          <a:p>
            <a:pPr lvl="0"/>
            <a:endParaRPr lang="en-GB" sz="1200" dirty="0" smtClean="0"/>
          </a:p>
          <a:p>
            <a:pPr lvl="0"/>
            <a:r>
              <a:rPr lang="en-GB" sz="1200" dirty="0" smtClean="0"/>
              <a:t>High </a:t>
            </a:r>
            <a:r>
              <a:rPr lang="en-GB" sz="1200" dirty="0"/>
              <a:t>perception of regulatory risk hinders trade finance, high fines by national authorities to banks for non-compliance, there has been a heightened perception of the AML/CFT risk affecting trade </a:t>
            </a:r>
            <a:r>
              <a:rPr lang="en-GB" sz="1200" dirty="0" smtClean="0"/>
              <a:t>finance;</a:t>
            </a:r>
            <a:r>
              <a:rPr lang="en-IE" sz="1200" dirty="0"/>
              <a:t> </a:t>
            </a:r>
            <a:r>
              <a:rPr lang="en-GB" sz="1200" dirty="0" smtClean="0"/>
              <a:t>High </a:t>
            </a:r>
            <a:r>
              <a:rPr lang="en-GB" sz="1200" dirty="0"/>
              <a:t>cost of capital for banks, due to low knowledge in the product </a:t>
            </a:r>
            <a:endParaRPr lang="en-US" sz="1200" dirty="0" smtClean="0"/>
          </a:p>
          <a:p>
            <a:endParaRPr lang="en-US" sz="1200" dirty="0" smtClean="0"/>
          </a:p>
          <a:p>
            <a:r>
              <a:rPr lang="en-US" sz="1200" dirty="0" smtClean="0"/>
              <a:t>Trade </a:t>
            </a:r>
            <a:r>
              <a:rPr lang="en-US" sz="1200" dirty="0"/>
              <a:t>finance usually has requirements to be addresses locally with the government and local financial institutions including in due diligence, origination of transactions, compliance requirements, transactions costs, depth of financial information  and </a:t>
            </a:r>
            <a:r>
              <a:rPr lang="en-US" sz="1200" dirty="0" smtClean="0"/>
              <a:t>other </a:t>
            </a:r>
          </a:p>
          <a:p>
            <a:endParaRPr lang="en-US" sz="1200" dirty="0" smtClean="0"/>
          </a:p>
          <a:p>
            <a:r>
              <a:rPr lang="en-US" sz="1200" dirty="0" smtClean="0"/>
              <a:t> </a:t>
            </a:r>
            <a:r>
              <a:rPr lang="en-US" sz="1200" dirty="0"/>
              <a:t>It is also important to consider the legal system barriers that tend to be present to such as the time to enforce claims, costs of claims, unusually low and unpredictable recoveries of collateral and/or contract enforcement. </a:t>
            </a:r>
            <a:endParaRPr lang="en-US" sz="1200" dirty="0" smtClean="0"/>
          </a:p>
          <a:p>
            <a:endParaRPr lang="en-US" sz="1200" dirty="0"/>
          </a:p>
          <a:p>
            <a:r>
              <a:rPr lang="en-US" sz="1200" dirty="0" smtClean="0"/>
              <a:t>Issues </a:t>
            </a:r>
            <a:r>
              <a:rPr lang="en-US" sz="1200" dirty="0"/>
              <a:t>in the local legal system  tend to dilute the interest of banks to offer  trade finance solutions to SMEs, as the product relies on having predictable, low cost and quick legal access and certainty  to function and allow very low credit cost access to SMEs. A strong credit and legal systems in place, should translate into lower costs of credit and better quality product offerings for SMEs.</a:t>
            </a:r>
            <a:endParaRPr lang="en-IE" sz="1200" dirty="0"/>
          </a:p>
          <a:p>
            <a:endParaRPr lang="en-US" sz="1000" dirty="0" smtClean="0"/>
          </a:p>
        </p:txBody>
      </p:sp>
    </p:spTree>
    <p:extLst>
      <p:ext uri="{BB962C8B-B14F-4D97-AF65-F5344CB8AC3E}">
        <p14:creationId xmlns:p14="http://schemas.microsoft.com/office/powerpoint/2010/main" val="28348852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8964488" cy="836712"/>
          </a:xfrm>
        </p:spPr>
        <p:txBody>
          <a:bodyPr/>
          <a:lstStyle/>
          <a:p>
            <a:r>
              <a:rPr lang="en-US" dirty="0" smtClean="0"/>
              <a:t>Understanding Banking Sector Characteristics</a:t>
            </a:r>
            <a:endParaRPr lang="en-US" sz="2600" dirty="0"/>
          </a:p>
        </p:txBody>
      </p:sp>
      <p:sp>
        <p:nvSpPr>
          <p:cNvPr id="3" name="Content Placeholder 2"/>
          <p:cNvSpPr>
            <a:spLocks noGrp="1"/>
          </p:cNvSpPr>
          <p:nvPr>
            <p:ph idx="1"/>
          </p:nvPr>
        </p:nvSpPr>
        <p:spPr>
          <a:xfrm>
            <a:off x="6300192" y="836712"/>
            <a:ext cx="2843808" cy="5688631"/>
          </a:xfrm>
        </p:spPr>
        <p:txBody>
          <a:bodyPr/>
          <a:lstStyle/>
          <a:p>
            <a:r>
              <a:rPr lang="en-IE" sz="1000" b="1" dirty="0"/>
              <a:t>Credit tends to be concentrated on a few local banks</a:t>
            </a:r>
            <a:r>
              <a:rPr lang="en-IE" sz="1000" dirty="0"/>
              <a:t>, with not much local competition leading to very high margins</a:t>
            </a:r>
          </a:p>
          <a:p>
            <a:endParaRPr lang="en-IE" sz="1000" dirty="0"/>
          </a:p>
          <a:p>
            <a:r>
              <a:rPr lang="en-IE" sz="1000" dirty="0"/>
              <a:t>But </a:t>
            </a:r>
            <a:r>
              <a:rPr lang="en-IE" sz="1000" b="1" dirty="0"/>
              <a:t>loan books tend to be very concentrated on a  few obligors, that are of sovereign nature</a:t>
            </a:r>
            <a:r>
              <a:rPr lang="en-IE" sz="1000" dirty="0"/>
              <a:t>. This tends to produce undiversified low credit quality portfolios for banks</a:t>
            </a:r>
          </a:p>
          <a:p>
            <a:endParaRPr lang="en-IE" sz="1000" dirty="0"/>
          </a:p>
          <a:p>
            <a:r>
              <a:rPr lang="en-IE" sz="1000" b="1" dirty="0"/>
              <a:t>Deposits are also underutilised </a:t>
            </a:r>
            <a:r>
              <a:rPr lang="en-IE" sz="1000" dirty="0"/>
              <a:t>and put on local government lending and under a short term basis, not for private household or corporate lending or the local economy credit</a:t>
            </a:r>
          </a:p>
          <a:p>
            <a:pPr marL="0" indent="0">
              <a:buNone/>
            </a:pPr>
            <a:endParaRPr lang="en-IE" sz="1000" dirty="0"/>
          </a:p>
          <a:p>
            <a:r>
              <a:rPr lang="en-IE" sz="1000" b="1" dirty="0"/>
              <a:t>Concentrated and low quality credit books leading to high levels of NPLs </a:t>
            </a:r>
            <a:r>
              <a:rPr lang="en-IE" sz="1000" dirty="0"/>
              <a:t>across Africa, even at different local interpretations of NPLs recognition or Basel stages</a:t>
            </a:r>
          </a:p>
          <a:p>
            <a:endParaRPr lang="en-IE" sz="1000" dirty="0"/>
          </a:p>
          <a:p>
            <a:r>
              <a:rPr lang="en-IE" sz="1000" b="1" dirty="0"/>
              <a:t>Concentrated portfolios also lead to very high capital requirements</a:t>
            </a:r>
            <a:r>
              <a:rPr lang="en-IE" sz="1000" dirty="0"/>
              <a:t>, as a bank credit book can be very volatile</a:t>
            </a:r>
            <a:endParaRPr lang="en-US" sz="1000" dirty="0"/>
          </a:p>
        </p:txBody>
      </p:sp>
      <p:pic>
        <p:nvPicPr>
          <p:cNvPr id="5" name="Picture 4"/>
          <p:cNvPicPr>
            <a:picLocks noChangeAspect="1"/>
          </p:cNvPicPr>
          <p:nvPr/>
        </p:nvPicPr>
        <p:blipFill rotWithShape="1">
          <a:blip r:embed="rId2" cstate="print"/>
          <a:srcRect t="9848"/>
          <a:stretch/>
        </p:blipFill>
        <p:spPr>
          <a:xfrm>
            <a:off x="339224" y="1196752"/>
            <a:ext cx="5936429" cy="5040560"/>
          </a:xfrm>
          <a:prstGeom prst="rect">
            <a:avLst/>
          </a:prstGeom>
        </p:spPr>
      </p:pic>
    </p:spTree>
    <p:extLst>
      <p:ext uri="{BB962C8B-B14F-4D97-AF65-F5344CB8AC3E}">
        <p14:creationId xmlns:p14="http://schemas.microsoft.com/office/powerpoint/2010/main" val="3511517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936625"/>
          </a:xfrm>
        </p:spPr>
        <p:txBody>
          <a:bodyPr/>
          <a:lstStyle/>
          <a:p>
            <a:r>
              <a:rPr lang="en-US" dirty="0"/>
              <a:t>Understanding Banking Sector Characteristics</a:t>
            </a:r>
            <a:endParaRPr lang="en-IE" dirty="0"/>
          </a:p>
        </p:txBody>
      </p:sp>
      <p:sp>
        <p:nvSpPr>
          <p:cNvPr id="3" name="Content Placeholder 2"/>
          <p:cNvSpPr>
            <a:spLocks noGrp="1"/>
          </p:cNvSpPr>
          <p:nvPr>
            <p:ph idx="1"/>
          </p:nvPr>
        </p:nvSpPr>
        <p:spPr>
          <a:xfrm>
            <a:off x="457200" y="1916832"/>
            <a:ext cx="8229600" cy="3633788"/>
          </a:xfrm>
        </p:spPr>
        <p:txBody>
          <a:bodyPr/>
          <a:lstStyle/>
          <a:p>
            <a:r>
              <a:rPr lang="en-IE" sz="1200" b="1" dirty="0" smtClean="0"/>
              <a:t>Banking Sector Analysis is key </a:t>
            </a:r>
            <a:r>
              <a:rPr lang="en-IE" sz="1200" dirty="0" smtClean="0"/>
              <a:t>to understanding the issues faced by the local financial sector and especially when lending to the intended segments, which </a:t>
            </a:r>
            <a:r>
              <a:rPr lang="en-IE" sz="1200" b="1" dirty="0" smtClean="0"/>
              <a:t>tend to be the most complex. </a:t>
            </a:r>
            <a:r>
              <a:rPr lang="en-IE" sz="1200" dirty="0"/>
              <a:t>We cant ignore the banking sector is the main source of financing in </a:t>
            </a:r>
            <a:r>
              <a:rPr lang="en-IE" sz="1200" dirty="0" smtClean="0"/>
              <a:t>Africa.</a:t>
            </a:r>
            <a:endParaRPr lang="en-IE" sz="1200" b="1" dirty="0" smtClean="0"/>
          </a:p>
          <a:p>
            <a:endParaRPr lang="en-IE" sz="1200" b="1" dirty="0" smtClean="0"/>
          </a:p>
          <a:p>
            <a:r>
              <a:rPr lang="en-IE" sz="1200" dirty="0" smtClean="0"/>
              <a:t>Without diagnosis is really hard to know how best to support access to finance and what will be the possible outcome of pillar 1 type of interventions</a:t>
            </a:r>
          </a:p>
          <a:p>
            <a:endParaRPr lang="en-IE" sz="1200" dirty="0" smtClean="0"/>
          </a:p>
          <a:p>
            <a:r>
              <a:rPr lang="en-IE" sz="1200" dirty="0" smtClean="0"/>
              <a:t>In many countries both </a:t>
            </a:r>
            <a:r>
              <a:rPr lang="en-IE" sz="1200" b="1" dirty="0" smtClean="0"/>
              <a:t>monetary policy interest rates</a:t>
            </a:r>
            <a:r>
              <a:rPr lang="en-IE" sz="1200" dirty="0" smtClean="0"/>
              <a:t>, but also </a:t>
            </a:r>
            <a:r>
              <a:rPr lang="en-IE" sz="1200" b="1" dirty="0" smtClean="0"/>
              <a:t>bank spreads </a:t>
            </a:r>
            <a:r>
              <a:rPr lang="en-IE" sz="1200" dirty="0" smtClean="0"/>
              <a:t>are high raising the cost of credit, and low depth of provision of credit to the private sector. </a:t>
            </a:r>
          </a:p>
          <a:p>
            <a:endParaRPr lang="en-IE" sz="1200" dirty="0" smtClean="0"/>
          </a:p>
          <a:p>
            <a:r>
              <a:rPr lang="en-IE" sz="1200" b="1" dirty="0" smtClean="0"/>
              <a:t>Few that could be analysed and supported by EUDs: </a:t>
            </a:r>
            <a:r>
              <a:rPr lang="en-IE" sz="1200" dirty="0" smtClean="0"/>
              <a:t>Is to try identify  the problem of l high interest rate and limited lending to MSMES from the point of view of banks. I the issue one of willingness or capability? How we can support and incentivize these activities?</a:t>
            </a:r>
          </a:p>
          <a:p>
            <a:pPr marL="0" indent="0">
              <a:buNone/>
            </a:pPr>
            <a:endParaRPr lang="en-IE" sz="1200" b="1" dirty="0"/>
          </a:p>
          <a:p>
            <a:r>
              <a:rPr lang="en-IE" sz="1200" b="1" dirty="0"/>
              <a:t>We can explore how to enhance the contribution of the banking sector to economic transformation by reducing the cost and increasing the efficiency in the provision of finance to households and SMEs. </a:t>
            </a:r>
          </a:p>
          <a:p>
            <a:endParaRPr lang="en-IE" sz="1200" dirty="0" smtClean="0"/>
          </a:p>
        </p:txBody>
      </p:sp>
    </p:spTree>
    <p:extLst>
      <p:ext uri="{BB962C8B-B14F-4D97-AF65-F5344CB8AC3E}">
        <p14:creationId xmlns:p14="http://schemas.microsoft.com/office/powerpoint/2010/main" val="27350156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098" y="548680"/>
            <a:ext cx="8229600" cy="936625"/>
          </a:xfrm>
        </p:spPr>
        <p:txBody>
          <a:bodyPr/>
          <a:lstStyle/>
          <a:p>
            <a:r>
              <a:rPr lang="en-US" dirty="0"/>
              <a:t>Understanding Banking Sector Characteristics</a:t>
            </a:r>
            <a:endParaRPr lang="en-IE" dirty="0"/>
          </a:p>
        </p:txBody>
      </p:sp>
      <p:sp>
        <p:nvSpPr>
          <p:cNvPr id="3" name="Content Placeholder 2"/>
          <p:cNvSpPr>
            <a:spLocks noGrp="1"/>
          </p:cNvSpPr>
          <p:nvPr>
            <p:ph idx="1"/>
          </p:nvPr>
        </p:nvSpPr>
        <p:spPr>
          <a:xfrm>
            <a:off x="509286" y="1916832"/>
            <a:ext cx="8229600" cy="3633788"/>
          </a:xfrm>
        </p:spPr>
        <p:txBody>
          <a:bodyPr/>
          <a:lstStyle/>
          <a:p>
            <a:pPr lvl="0"/>
            <a:r>
              <a:rPr lang="en-IE" sz="1600" b="1" dirty="0"/>
              <a:t>Areas to see </a:t>
            </a:r>
            <a:r>
              <a:rPr lang="en-IE" sz="1600" b="1" dirty="0" smtClean="0"/>
              <a:t>to understand </a:t>
            </a:r>
            <a:r>
              <a:rPr lang="en-IE" sz="1600" b="1" dirty="0"/>
              <a:t>better </a:t>
            </a:r>
            <a:r>
              <a:rPr lang="en-IE" sz="1600" b="1" dirty="0" smtClean="0"/>
              <a:t>regarding </a:t>
            </a:r>
            <a:r>
              <a:rPr lang="en-IE" sz="1600" b="1" dirty="0"/>
              <a:t>the local financial sector: </a:t>
            </a:r>
            <a:endParaRPr lang="en-IE" sz="1600" b="1" dirty="0" smtClean="0"/>
          </a:p>
          <a:p>
            <a:pPr lvl="0"/>
            <a:endParaRPr lang="en-IE" sz="1600" b="1" dirty="0"/>
          </a:p>
          <a:p>
            <a:pPr lvl="1"/>
            <a:r>
              <a:rPr lang="en-IE" sz="1400" b="0" dirty="0" smtClean="0"/>
              <a:t>Are </a:t>
            </a:r>
            <a:r>
              <a:rPr lang="en-IE" sz="1400" b="0" dirty="0"/>
              <a:t>banks not lending to MSMEs because </a:t>
            </a:r>
            <a:r>
              <a:rPr lang="en-IE" sz="1400" b="0" dirty="0" smtClean="0"/>
              <a:t>of </a:t>
            </a:r>
            <a:r>
              <a:rPr lang="en-IE" sz="1400" b="0" dirty="0"/>
              <a:t>profitability, such as high and burdensome operational costs? Maybe imposed by regulators or outside the control of banks such as a lack of credit info</a:t>
            </a:r>
            <a:r>
              <a:rPr lang="en-IE" sz="1400" b="0" dirty="0" smtClean="0"/>
              <a:t>?</a:t>
            </a:r>
          </a:p>
          <a:p>
            <a:pPr lvl="1"/>
            <a:r>
              <a:rPr lang="en-IE" sz="1400" b="0" dirty="0" smtClean="0"/>
              <a:t>Or </a:t>
            </a:r>
            <a:r>
              <a:rPr lang="en-IE" sz="1400" b="0" dirty="0"/>
              <a:t>high credit risk in MSMEs or in any particular sectors</a:t>
            </a:r>
            <a:r>
              <a:rPr lang="en-IE" sz="1400" b="0" dirty="0" smtClean="0"/>
              <a:t>? </a:t>
            </a:r>
          </a:p>
          <a:p>
            <a:pPr lvl="1"/>
            <a:r>
              <a:rPr lang="en-IE" sz="1400" b="0" dirty="0" smtClean="0"/>
              <a:t>Does high regulatory imposed </a:t>
            </a:r>
            <a:r>
              <a:rPr lang="en-IE" sz="1400" b="0" dirty="0"/>
              <a:t>liquidity constrain banks</a:t>
            </a:r>
            <a:r>
              <a:rPr lang="en-IE" sz="1400" b="0" dirty="0" smtClean="0"/>
              <a:t>?</a:t>
            </a:r>
          </a:p>
          <a:p>
            <a:pPr lvl="1"/>
            <a:r>
              <a:rPr lang="en-IE" sz="1400" b="0" dirty="0" smtClean="0"/>
              <a:t>Is </a:t>
            </a:r>
            <a:r>
              <a:rPr lang="en-IE" sz="1400" b="0" dirty="0"/>
              <a:t>there a low level of local funding access for banks or is funding just available at a high cost</a:t>
            </a:r>
            <a:r>
              <a:rPr lang="en-IE" sz="1400" b="0" dirty="0" smtClean="0"/>
              <a:t>?</a:t>
            </a:r>
          </a:p>
          <a:p>
            <a:pPr lvl="1"/>
            <a:r>
              <a:rPr lang="en-IE" sz="1400" b="0" dirty="0" smtClean="0"/>
              <a:t>Are </a:t>
            </a:r>
            <a:r>
              <a:rPr lang="en-IE" sz="1400" b="0" dirty="0"/>
              <a:t>banks restricted on lending because of their existing client concentrations and capital constraints</a:t>
            </a:r>
            <a:r>
              <a:rPr lang="en-IE" sz="1400" b="0" dirty="0" smtClean="0"/>
              <a:t>? Low equity due to concentrated portfolios might dent their ability to lend for example.</a:t>
            </a:r>
          </a:p>
        </p:txBody>
      </p:sp>
    </p:spTree>
    <p:extLst>
      <p:ext uri="{BB962C8B-B14F-4D97-AF65-F5344CB8AC3E}">
        <p14:creationId xmlns:p14="http://schemas.microsoft.com/office/powerpoint/2010/main" val="1429788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40" y="523639"/>
            <a:ext cx="9144000" cy="931073"/>
          </a:xfrm>
        </p:spPr>
        <p:txBody>
          <a:bodyPr/>
          <a:lstStyle/>
          <a:p>
            <a:r>
              <a:rPr lang="fr-BE" sz="2800" dirty="0" err="1">
                <a:solidFill>
                  <a:srgbClr val="92D050"/>
                </a:solidFill>
              </a:rPr>
              <a:t>Working</a:t>
            </a:r>
            <a:r>
              <a:rPr lang="fr-BE" sz="2800" dirty="0">
                <a:solidFill>
                  <a:srgbClr val="92D050"/>
                </a:solidFill>
              </a:rPr>
              <a:t> Group </a:t>
            </a:r>
            <a:r>
              <a:rPr lang="fr-BE" sz="2800" dirty="0" smtClean="0">
                <a:solidFill>
                  <a:srgbClr val="92D050"/>
                </a:solidFill>
              </a:rPr>
              <a:t>2: </a:t>
            </a:r>
            <a:r>
              <a:rPr lang="fr-BE" sz="2800" dirty="0">
                <a:solidFill>
                  <a:srgbClr val="92D050"/>
                </a:solidFill>
              </a:rPr>
              <a:t>EIP 3rd </a:t>
            </a:r>
            <a:r>
              <a:rPr lang="fr-BE" sz="2800" dirty="0" err="1">
                <a:solidFill>
                  <a:srgbClr val="92D050"/>
                </a:solidFill>
              </a:rPr>
              <a:t>Pillar</a:t>
            </a:r>
            <a:r>
              <a:rPr lang="fr-BE" sz="2800" dirty="0">
                <a:solidFill>
                  <a:srgbClr val="92D050"/>
                </a:solidFill>
              </a:rPr>
              <a:t> </a:t>
            </a:r>
            <a:r>
              <a:rPr lang="fr-BE" sz="2800" dirty="0" smtClean="0">
                <a:solidFill>
                  <a:srgbClr val="92D050"/>
                </a:solidFill>
              </a:rPr>
              <a:t>and Financial </a:t>
            </a:r>
            <a:r>
              <a:rPr lang="fr-BE" sz="2800" dirty="0" err="1" smtClean="0">
                <a:solidFill>
                  <a:srgbClr val="92D050"/>
                </a:solidFill>
              </a:rPr>
              <a:t>Markets</a:t>
            </a:r>
            <a:r>
              <a:rPr lang="fr-BE" sz="2800" dirty="0" smtClean="0">
                <a:solidFill>
                  <a:srgbClr val="92D050"/>
                </a:solidFill>
              </a:rPr>
              <a:t> </a:t>
            </a:r>
            <a:r>
              <a:rPr lang="fr-FR" sz="2000" dirty="0">
                <a:solidFill>
                  <a:srgbClr val="C00000"/>
                </a:solidFill>
              </a:rPr>
              <a:t/>
            </a:r>
            <a:br>
              <a:rPr lang="fr-FR" sz="2000" dirty="0">
                <a:solidFill>
                  <a:srgbClr val="C00000"/>
                </a:solidFill>
              </a:rPr>
            </a:br>
            <a:r>
              <a:rPr lang="fr-FR" sz="1000" dirty="0">
                <a:solidFill>
                  <a:srgbClr val="C00000"/>
                </a:solidFill>
              </a:rPr>
              <a:t/>
            </a:r>
            <a:br>
              <a:rPr lang="fr-FR" sz="1000" dirty="0">
                <a:solidFill>
                  <a:srgbClr val="C00000"/>
                </a:solidFill>
              </a:rPr>
            </a:br>
            <a:r>
              <a:rPr lang="fr-FR" sz="1000" dirty="0" smtClean="0">
                <a:solidFill>
                  <a:srgbClr val="C00000"/>
                </a:solidFill>
              </a:rPr>
              <a:t/>
            </a:r>
            <a:br>
              <a:rPr lang="fr-FR" sz="1000" dirty="0" smtClean="0">
                <a:solidFill>
                  <a:srgbClr val="C00000"/>
                </a:solidFill>
              </a:rPr>
            </a:br>
            <a:endParaRPr lang="en-US" sz="1900" dirty="0"/>
          </a:p>
        </p:txBody>
      </p:sp>
      <p:sp>
        <p:nvSpPr>
          <p:cNvPr id="3" name="Content Placeholder 2"/>
          <p:cNvSpPr>
            <a:spLocks noGrp="1"/>
          </p:cNvSpPr>
          <p:nvPr>
            <p:ph idx="1"/>
          </p:nvPr>
        </p:nvSpPr>
        <p:spPr>
          <a:xfrm>
            <a:off x="107504" y="1700807"/>
            <a:ext cx="8712968" cy="4549061"/>
          </a:xfrm>
        </p:spPr>
        <p:txBody>
          <a:bodyPr/>
          <a:lstStyle/>
          <a:p>
            <a:pPr>
              <a:buNone/>
            </a:pPr>
            <a:endParaRPr lang="en-IE" sz="1100" dirty="0"/>
          </a:p>
          <a:p>
            <a:endParaRPr lang="en-IE" sz="1100" dirty="0"/>
          </a:p>
          <a:p>
            <a:endParaRPr lang="en-IE" sz="1100" dirty="0"/>
          </a:p>
          <a:p>
            <a:endParaRPr lang="fr-BE" sz="1400" dirty="0" smtClean="0"/>
          </a:p>
          <a:p>
            <a:endParaRPr lang="en-IE" sz="1400" dirty="0"/>
          </a:p>
          <a:p>
            <a:endParaRPr lang="en-IE" sz="1400" dirty="0"/>
          </a:p>
          <a:p>
            <a:endParaRPr lang="en-IE" sz="1400" dirty="0"/>
          </a:p>
          <a:p>
            <a:pPr marL="0" indent="0">
              <a:buNone/>
            </a:pPr>
            <a:endParaRPr lang="en-IE" sz="1400" dirty="0"/>
          </a:p>
          <a:p>
            <a:pPr marL="0" indent="0">
              <a:buNone/>
            </a:pPr>
            <a:endParaRPr lang="en-IE" sz="1400" dirty="0"/>
          </a:p>
          <a:p>
            <a:pPr marL="0" indent="0">
              <a:buNone/>
            </a:pPr>
            <a:endParaRPr lang="en-IE" sz="1400" dirty="0"/>
          </a:p>
          <a:p>
            <a:pPr marL="0" indent="0">
              <a:buNone/>
            </a:pPr>
            <a:endParaRPr lang="en-IE" sz="1400" dirty="0"/>
          </a:p>
          <a:p>
            <a:pPr>
              <a:buNone/>
            </a:pPr>
            <a:r>
              <a:rPr lang="en-IE" sz="1400" dirty="0"/>
              <a:t/>
            </a:r>
            <a:br>
              <a:rPr lang="en-IE" sz="1400" dirty="0"/>
            </a:br>
            <a:endParaRPr lang="en-IE" sz="1100" dirty="0"/>
          </a:p>
          <a:p>
            <a:pPr>
              <a:buNone/>
            </a:pPr>
            <a:endParaRPr lang="en-IE" sz="1100" dirty="0"/>
          </a:p>
          <a:p>
            <a:pPr>
              <a:buNone/>
            </a:pPr>
            <a:r>
              <a:rPr lang="en-IE" sz="1000" dirty="0"/>
              <a:t/>
            </a:r>
            <a:br>
              <a:rPr lang="en-IE" sz="1000" dirty="0"/>
            </a:br>
            <a:endParaRPr lang="en-US" sz="1400" dirty="0"/>
          </a:p>
        </p:txBody>
      </p:sp>
      <p:sp>
        <p:nvSpPr>
          <p:cNvPr id="4" name="Round Diagonal Corner Rectangle 3"/>
          <p:cNvSpPr/>
          <p:nvPr/>
        </p:nvSpPr>
        <p:spPr>
          <a:xfrm>
            <a:off x="343272" y="2859034"/>
            <a:ext cx="1800200" cy="864096"/>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a:t>Access to Finance</a:t>
            </a:r>
            <a:endParaRPr lang="en-US" sz="1600" dirty="0"/>
          </a:p>
        </p:txBody>
      </p:sp>
      <p:sp>
        <p:nvSpPr>
          <p:cNvPr id="5" name="Round Diagonal Corner Rectangle 4"/>
          <p:cNvSpPr/>
          <p:nvPr/>
        </p:nvSpPr>
        <p:spPr>
          <a:xfrm>
            <a:off x="3888711" y="2780928"/>
            <a:ext cx="1872208" cy="868359"/>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a:t>Long-term </a:t>
            </a:r>
            <a:r>
              <a:rPr lang="en-IE" sz="1600" dirty="0" smtClean="0"/>
              <a:t>financing Development  </a:t>
            </a:r>
            <a:endParaRPr lang="en-US" sz="1600" dirty="0"/>
          </a:p>
        </p:txBody>
      </p:sp>
      <p:cxnSp>
        <p:nvCxnSpPr>
          <p:cNvPr id="7" name="Straight Arrow Connector 6"/>
          <p:cNvCxnSpPr/>
          <p:nvPr/>
        </p:nvCxnSpPr>
        <p:spPr bwMode="auto">
          <a:xfrm>
            <a:off x="2127060" y="3217240"/>
            <a:ext cx="1728192" cy="0"/>
          </a:xfrm>
          <a:prstGeom prst="straightConnector1">
            <a:avLst/>
          </a:prstGeom>
          <a:ln>
            <a:solidFill>
              <a:srgbClr val="00B050"/>
            </a:solidFill>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bwMode="auto">
          <a:xfrm>
            <a:off x="5727460" y="3215108"/>
            <a:ext cx="428716" cy="2132"/>
          </a:xfrm>
          <a:prstGeom prst="straightConnector1">
            <a:avLst/>
          </a:prstGeom>
          <a:ln>
            <a:solidFill>
              <a:srgbClr val="00B050"/>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8" name="Round Diagonal Corner Rectangle 17"/>
          <p:cNvSpPr/>
          <p:nvPr/>
        </p:nvSpPr>
        <p:spPr>
          <a:xfrm>
            <a:off x="6156176" y="2780927"/>
            <a:ext cx="1872208" cy="868359"/>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smtClean="0"/>
              <a:t>Green Financing Development</a:t>
            </a:r>
            <a:endParaRPr lang="en-US" sz="1600" dirty="0"/>
          </a:p>
        </p:txBody>
      </p:sp>
    </p:spTree>
    <p:extLst>
      <p:ext uri="{BB962C8B-B14F-4D97-AF65-F5344CB8AC3E}">
        <p14:creationId xmlns:p14="http://schemas.microsoft.com/office/powerpoint/2010/main" val="2122233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20688"/>
            <a:ext cx="8229600" cy="936625"/>
          </a:xfrm>
        </p:spPr>
        <p:txBody>
          <a:bodyPr/>
          <a:lstStyle/>
          <a:p>
            <a:r>
              <a:rPr lang="en-US" dirty="0"/>
              <a:t>Understanding Banking Sector Characteristics</a:t>
            </a:r>
            <a:endParaRPr lang="en-IE" dirty="0"/>
          </a:p>
        </p:txBody>
      </p:sp>
      <p:sp>
        <p:nvSpPr>
          <p:cNvPr id="3" name="Content Placeholder 2"/>
          <p:cNvSpPr>
            <a:spLocks noGrp="1"/>
          </p:cNvSpPr>
          <p:nvPr>
            <p:ph idx="1"/>
          </p:nvPr>
        </p:nvSpPr>
        <p:spPr/>
        <p:txBody>
          <a:bodyPr/>
          <a:lstStyle/>
          <a:p>
            <a:pPr marL="0" lvl="0" indent="0">
              <a:buNone/>
            </a:pPr>
            <a:r>
              <a:rPr lang="en-IE" sz="1400" b="1" dirty="0" smtClean="0"/>
              <a:t>Other potential issues for local banks:</a:t>
            </a:r>
          </a:p>
          <a:p>
            <a:pPr marL="0" lvl="0" indent="0">
              <a:buNone/>
            </a:pPr>
            <a:endParaRPr lang="en-IE" sz="1400" dirty="0" smtClean="0"/>
          </a:p>
          <a:p>
            <a:pPr lvl="0"/>
            <a:r>
              <a:rPr lang="en-IE" sz="1400" dirty="0" smtClean="0"/>
              <a:t>structural features in the banking sector, such as overhead costs, operating efficiencies, taxation, reserve requirements, and their impact on competition in the banking sector</a:t>
            </a:r>
          </a:p>
          <a:p>
            <a:pPr marL="0" lvl="0" indent="0">
              <a:buNone/>
            </a:pPr>
            <a:endParaRPr lang="en-IE" sz="1400" dirty="0" smtClean="0"/>
          </a:p>
          <a:p>
            <a:pPr lvl="0"/>
            <a:r>
              <a:rPr lang="en-IE" sz="1400" dirty="0" smtClean="0"/>
              <a:t>Analysis of other country macroeconomic and financial policy factors constraining the deepening of the banking system, including high barriers to entry, exchange rate regimes and distortionary financial sector policies (such as interest rate caps) </a:t>
            </a:r>
            <a:r>
              <a:rPr lang="en-IE" sz="1400" dirty="0" err="1" smtClean="0"/>
              <a:t>etc</a:t>
            </a:r>
            <a:endParaRPr lang="en-IE" sz="1400" dirty="0" smtClean="0"/>
          </a:p>
          <a:p>
            <a:pPr lvl="0"/>
            <a:endParaRPr lang="en-IE" sz="1400" dirty="0" smtClean="0"/>
          </a:p>
          <a:p>
            <a:pPr lvl="0"/>
            <a:r>
              <a:rPr lang="en-IE" sz="1400" dirty="0" smtClean="0"/>
              <a:t>Analysis of the role of bank regulation and oversight in enhancing the competition among banks in order to lend to the private sector. Monopolies and high barriers to entry</a:t>
            </a:r>
            <a:endParaRPr lang="en-IE" sz="2800" dirty="0" smtClean="0"/>
          </a:p>
          <a:p>
            <a:endParaRPr lang="en-IE" dirty="0"/>
          </a:p>
        </p:txBody>
      </p:sp>
    </p:spTree>
    <p:extLst>
      <p:ext uri="{BB962C8B-B14F-4D97-AF65-F5344CB8AC3E}">
        <p14:creationId xmlns:p14="http://schemas.microsoft.com/office/powerpoint/2010/main" val="17505234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flipH="1">
            <a:off x="611560" y="2319091"/>
            <a:ext cx="4032448" cy="2031325"/>
          </a:xfrm>
          <a:prstGeom prst="rect">
            <a:avLst/>
          </a:prstGeom>
          <a:noFill/>
        </p:spPr>
        <p:txBody>
          <a:bodyPr wrap="square" rtlCol="0">
            <a:spAutoFit/>
          </a:bodyPr>
          <a:lstStyle/>
          <a:p>
            <a:r>
              <a:rPr lang="en-GB" sz="1800" dirty="0" smtClean="0">
                <a:solidFill>
                  <a:srgbClr val="002060"/>
                </a:solidFill>
              </a:rPr>
              <a:t>Efrem Garlando</a:t>
            </a:r>
          </a:p>
          <a:p>
            <a:endParaRPr lang="en-GB" sz="1800" dirty="0">
              <a:solidFill>
                <a:srgbClr val="002060"/>
              </a:solidFill>
            </a:endParaRPr>
          </a:p>
          <a:p>
            <a:r>
              <a:rPr lang="en-GB" sz="1800" b="0" dirty="0" smtClean="0">
                <a:solidFill>
                  <a:srgbClr val="002060"/>
                </a:solidFill>
              </a:rPr>
              <a:t>Access to Finance, Digital Financial Inclusion</a:t>
            </a:r>
          </a:p>
          <a:p>
            <a:endParaRPr lang="en-GB" sz="1800" b="0" dirty="0">
              <a:solidFill>
                <a:srgbClr val="002060"/>
              </a:solidFill>
            </a:endParaRPr>
          </a:p>
          <a:p>
            <a:r>
              <a:rPr lang="en-GB" sz="1800" b="0" dirty="0" smtClean="0">
                <a:solidFill>
                  <a:srgbClr val="002060"/>
                </a:solidFill>
                <a:hlinkClick r:id="rId2"/>
              </a:rPr>
              <a:t>Efrem.garlando@ec.Europa.eu</a:t>
            </a:r>
            <a:endParaRPr lang="en-GB" sz="1800" b="0" dirty="0">
              <a:solidFill>
                <a:srgbClr val="002060"/>
              </a:solidFill>
            </a:endParaRPr>
          </a:p>
          <a:p>
            <a:endParaRPr lang="en-GB" sz="1800" b="0" dirty="0">
              <a:solidFill>
                <a:srgbClr val="002060"/>
              </a:solidFill>
            </a:endParaRPr>
          </a:p>
        </p:txBody>
      </p:sp>
      <p:sp>
        <p:nvSpPr>
          <p:cNvPr id="4" name="TextBox 3"/>
          <p:cNvSpPr txBox="1"/>
          <p:nvPr/>
        </p:nvSpPr>
        <p:spPr>
          <a:xfrm flipH="1">
            <a:off x="4572000" y="2318709"/>
            <a:ext cx="4176464" cy="2031325"/>
          </a:xfrm>
          <a:prstGeom prst="rect">
            <a:avLst/>
          </a:prstGeom>
          <a:noFill/>
        </p:spPr>
        <p:txBody>
          <a:bodyPr wrap="square" rtlCol="0">
            <a:spAutoFit/>
          </a:bodyPr>
          <a:lstStyle/>
          <a:p>
            <a:r>
              <a:rPr lang="en-GB" sz="1800" dirty="0" smtClean="0">
                <a:solidFill>
                  <a:srgbClr val="002060"/>
                </a:solidFill>
              </a:rPr>
              <a:t>Christian </a:t>
            </a:r>
            <a:r>
              <a:rPr lang="en-GB" sz="1800" dirty="0" err="1" smtClean="0">
                <a:solidFill>
                  <a:srgbClr val="002060"/>
                </a:solidFill>
              </a:rPr>
              <a:t>Crivari</a:t>
            </a:r>
            <a:endParaRPr lang="en-GB" sz="1800" dirty="0" smtClean="0">
              <a:solidFill>
                <a:srgbClr val="002060"/>
              </a:solidFill>
            </a:endParaRPr>
          </a:p>
          <a:p>
            <a:endParaRPr lang="en-GB" sz="1800" dirty="0">
              <a:solidFill>
                <a:srgbClr val="002060"/>
              </a:solidFill>
            </a:endParaRPr>
          </a:p>
          <a:p>
            <a:r>
              <a:rPr lang="en-GB" sz="1800" b="0" dirty="0" smtClean="0">
                <a:solidFill>
                  <a:srgbClr val="002060"/>
                </a:solidFill>
              </a:rPr>
              <a:t>Access to Finance, Financial Markets </a:t>
            </a:r>
          </a:p>
          <a:p>
            <a:endParaRPr lang="en-GB" sz="1800" b="0" dirty="0">
              <a:solidFill>
                <a:srgbClr val="002060"/>
              </a:solidFill>
            </a:endParaRPr>
          </a:p>
          <a:p>
            <a:r>
              <a:rPr lang="en-GB" sz="1800" b="0" dirty="0" smtClean="0">
                <a:solidFill>
                  <a:srgbClr val="002060"/>
                </a:solidFill>
                <a:hlinkClick r:id="rId3"/>
              </a:rPr>
              <a:t>Christian.crivari@ec.europa.eu</a:t>
            </a:r>
            <a:endParaRPr lang="en-GB" sz="1800" b="0" dirty="0" smtClean="0">
              <a:solidFill>
                <a:srgbClr val="002060"/>
              </a:solidFill>
            </a:endParaRPr>
          </a:p>
          <a:p>
            <a:endParaRPr lang="en-GB" sz="1800" b="0" dirty="0">
              <a:solidFill>
                <a:srgbClr val="002060"/>
              </a:solidFill>
            </a:endParaRPr>
          </a:p>
        </p:txBody>
      </p:sp>
    </p:spTree>
    <p:extLst>
      <p:ext uri="{BB962C8B-B14F-4D97-AF65-F5344CB8AC3E}">
        <p14:creationId xmlns:p14="http://schemas.microsoft.com/office/powerpoint/2010/main" val="835102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7504" y="1828455"/>
            <a:ext cx="4741146" cy="467986"/>
          </a:xfrm>
          <a:prstGeom prst="rect">
            <a:avLst/>
          </a:prstGeom>
          <a:noFill/>
        </p:spPr>
        <p:txBody>
          <a:bodyPr wrap="square" lIns="36740" tIns="18370" rIns="36740" bIns="18370">
            <a:spAutoFit/>
          </a:bodyPr>
          <a:lstStyle/>
          <a:p>
            <a:pPr algn="ctr"/>
            <a:r>
              <a:rPr lang="en-US" sz="1400" dirty="0">
                <a:ln w="6600">
                  <a:solidFill>
                    <a:schemeClr val="accent2"/>
                  </a:solidFill>
                  <a:prstDash val="solid"/>
                </a:ln>
                <a:solidFill>
                  <a:schemeClr val="accent2">
                    <a:lumMod val="50000"/>
                  </a:schemeClr>
                </a:solidFill>
              </a:rPr>
              <a:t>Rapid Respond Facility for Investment and Business Environment</a:t>
            </a:r>
          </a:p>
        </p:txBody>
      </p:sp>
      <p:grpSp>
        <p:nvGrpSpPr>
          <p:cNvPr id="8" name="Group 7"/>
          <p:cNvGrpSpPr/>
          <p:nvPr/>
        </p:nvGrpSpPr>
        <p:grpSpPr>
          <a:xfrm>
            <a:off x="251520" y="1100294"/>
            <a:ext cx="8488872" cy="5565303"/>
            <a:chOff x="-8959747" y="954973"/>
            <a:chExt cx="23013168" cy="18628313"/>
          </a:xfrm>
        </p:grpSpPr>
        <p:sp>
          <p:nvSpPr>
            <p:cNvPr id="5" name="TextBox 4"/>
            <p:cNvSpPr txBox="1"/>
            <p:nvPr/>
          </p:nvSpPr>
          <p:spPr>
            <a:xfrm>
              <a:off x="3864978" y="1863898"/>
              <a:ext cx="7815977" cy="17719388"/>
            </a:xfrm>
            <a:prstGeom prst="rect">
              <a:avLst/>
            </a:prstGeom>
            <a:noFill/>
          </p:spPr>
          <p:txBody>
            <a:bodyPr wrap="square" rtlCol="0">
              <a:spAutoFit/>
            </a:bodyPr>
            <a:lstStyle/>
            <a:p>
              <a:pPr>
                <a:spcBef>
                  <a:spcPts val="482"/>
                </a:spcBef>
                <a:spcAft>
                  <a:spcPts val="241"/>
                </a:spcAft>
              </a:pPr>
              <a:endParaRPr lang="en-GB" sz="600" dirty="0">
                <a:solidFill>
                  <a:srgbClr val="0F5494"/>
                </a:solidFill>
              </a:endParaRP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IMPLEMENTING AGENCY:</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Amount: Euro 10.000.000 </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Type of support: Demand driven technical support.</a:t>
              </a:r>
            </a:p>
            <a:p>
              <a:pPr>
                <a:spcBef>
                  <a:spcPts val="482"/>
                </a:spcBef>
                <a:spcAft>
                  <a:spcPts val="241"/>
                </a:spcAft>
              </a:pPr>
              <a:r>
                <a:rPr lang="en-GB" sz="1000" dirty="0">
                  <a:solidFill>
                    <a:srgbClr val="0F5494"/>
                  </a:solidFill>
                  <a:ea typeface="Verdana" panose="020B0604030504040204" pitchFamily="34" charset="0"/>
                  <a:cs typeface="Verdana" panose="020B0604030504040204" pitchFamily="34" charset="0"/>
                </a:rPr>
                <a:t>Potential Beneficiaries: Sub-Saharan countries through EUD</a:t>
              </a:r>
              <a:r>
                <a:rPr lang="en-GB" sz="1000" i="1" dirty="0">
                  <a:solidFill>
                    <a:srgbClr val="0F5494"/>
                  </a:solidFill>
                  <a:ea typeface="Verdana" panose="020B0604030504040204" pitchFamily="34" charset="0"/>
                  <a:cs typeface="Verdana" panose="020B0604030504040204" pitchFamily="34" charset="0"/>
                </a:rPr>
                <a:t>.</a:t>
              </a:r>
            </a:p>
            <a:p>
              <a:pPr>
                <a:spcBef>
                  <a:spcPts val="482"/>
                </a:spcBef>
                <a:spcAft>
                  <a:spcPts val="241"/>
                </a:spcAft>
              </a:pPr>
              <a:r>
                <a:rPr lang="en-GB" sz="1000" dirty="0">
                  <a:solidFill>
                    <a:srgbClr val="0F5494"/>
                  </a:solidFill>
                </a:rPr>
                <a:t>Average Duration: 6 months</a:t>
              </a:r>
              <a:endParaRPr lang="en-GB" sz="1000" i="1" dirty="0">
                <a:solidFill>
                  <a:srgbClr val="0F5494"/>
                </a:solidFill>
                <a:ea typeface="Verdana" panose="020B0604030504040204" pitchFamily="34" charset="0"/>
                <a:cs typeface="Verdana" panose="020B0604030504040204" pitchFamily="34" charset="0"/>
              </a:endParaRPr>
            </a:p>
            <a:p>
              <a:pPr marL="171450" indent="-171450">
                <a:spcBef>
                  <a:spcPts val="482"/>
                </a:spcBef>
                <a:spcAft>
                  <a:spcPts val="241"/>
                </a:spcAft>
                <a:buFont typeface="+mj-lt"/>
                <a:buAutoNum type="arabicPeriod"/>
              </a:pPr>
              <a:r>
                <a:rPr lang="en-GB" sz="1000" dirty="0">
                  <a:solidFill>
                    <a:srgbClr val="0F5494"/>
                  </a:solidFill>
                  <a:ea typeface="Verdana" panose="020B0604030504040204" pitchFamily="34" charset="0"/>
                  <a:cs typeface="Verdana" panose="020B0604030504040204" pitchFamily="34" charset="0"/>
                </a:rPr>
                <a:t>Potential areas of support:</a:t>
              </a:r>
            </a:p>
            <a:p>
              <a:pPr marL="428588" lvl="1" indent="-171450" algn="just">
                <a:spcBef>
                  <a:spcPts val="241"/>
                </a:spcBef>
                <a:buFont typeface="+mj-lt"/>
                <a:buAutoNum type="alphaUcPeriod"/>
              </a:pPr>
              <a:r>
                <a:rPr lang="en-US" sz="1000" dirty="0">
                  <a:solidFill>
                    <a:srgbClr val="0F5494"/>
                  </a:solidFill>
                  <a:ea typeface="Verdana" panose="020B0604030504040204" pitchFamily="34" charset="0"/>
                  <a:cs typeface="Verdana" panose="020B0604030504040204" pitchFamily="34" charset="0"/>
                </a:rPr>
                <a:t> Local financial Services and Capital markets, among other sectors</a:t>
              </a:r>
            </a:p>
            <a:p>
              <a:pPr marL="171450" indent="-171450" algn="just">
                <a:spcBef>
                  <a:spcPts val="241"/>
                </a:spcBef>
                <a:buFont typeface="+mj-lt"/>
                <a:buAutoNum type="arabicPeriod"/>
              </a:pPr>
              <a:r>
                <a:rPr lang="en-US" sz="1000" dirty="0">
                  <a:solidFill>
                    <a:srgbClr val="0F5494"/>
                  </a:solidFill>
                  <a:ea typeface="Verdana" panose="020B0604030504040204" pitchFamily="34" charset="0"/>
                  <a:cs typeface="Verdana" panose="020B0604030504040204" pitchFamily="34" charset="0"/>
                </a:rPr>
                <a:t>Type of request:</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a.	Elaboration of analytical reports </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b.	Regulatory and policy analysis and recommendations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c.	Scoping and technical assistance </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d.	Surveys and assessments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e.	Good practice workshops and reports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f.	South-south learning and exchange</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g.	Capacity building actions</a:t>
              </a:r>
            </a:p>
            <a:p>
              <a:pPr lvl="1" algn="just">
                <a:spcBef>
                  <a:spcPts val="241"/>
                </a:spcBef>
              </a:pPr>
              <a:r>
                <a:rPr lang="en-US" sz="1000" dirty="0">
                  <a:solidFill>
                    <a:srgbClr val="0F5494"/>
                  </a:solidFill>
                  <a:ea typeface="Verdana" panose="020B0604030504040204" pitchFamily="34" charset="0"/>
                  <a:cs typeface="Verdana" panose="020B0604030504040204" pitchFamily="34" charset="0"/>
                </a:rPr>
                <a:t>h.	Evaluations and impact assessments</a:t>
              </a:r>
            </a:p>
            <a:p>
              <a:pPr lvl="1" algn="just">
                <a:spcBef>
                  <a:spcPts val="241"/>
                </a:spcBef>
              </a:pPr>
              <a:r>
                <a:rPr lang="en-US" sz="800" dirty="0">
                  <a:solidFill>
                    <a:srgbClr val="0F5494"/>
                  </a:solidFill>
                </a:rPr>
                <a:t> </a:t>
              </a: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2478" y="954973"/>
              <a:ext cx="4020943" cy="1817847"/>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9747" y="4991555"/>
              <a:ext cx="11464412" cy="10203054"/>
            </a:xfrm>
            <a:prstGeom prst="rect">
              <a:avLst/>
            </a:prstGeom>
          </p:spPr>
        </p:pic>
      </p:grpSp>
      <p:sp>
        <p:nvSpPr>
          <p:cNvPr id="17" name="Title 1"/>
          <p:cNvSpPr>
            <a:spLocks noGrp="1"/>
          </p:cNvSpPr>
          <p:nvPr>
            <p:ph type="title"/>
          </p:nvPr>
        </p:nvSpPr>
        <p:spPr>
          <a:xfrm>
            <a:off x="450808" y="365287"/>
            <a:ext cx="6172200" cy="702469"/>
          </a:xfrm>
        </p:spPr>
        <p:txBody>
          <a:bodyPr/>
          <a:lstStyle/>
          <a:p>
            <a:r>
              <a:rPr lang="fr-BE" dirty="0" err="1" smtClean="0">
                <a:solidFill>
                  <a:srgbClr val="00B0F0"/>
                </a:solidFill>
              </a:rPr>
              <a:t>Working</a:t>
            </a:r>
            <a:r>
              <a:rPr lang="fr-BE" dirty="0" smtClean="0">
                <a:solidFill>
                  <a:srgbClr val="00B0F0"/>
                </a:solidFill>
              </a:rPr>
              <a:t> Group 1:  Access to Finance. WBG RRF</a:t>
            </a:r>
            <a:endParaRPr lang="en-US" dirty="0">
              <a:solidFill>
                <a:srgbClr val="00B0F0"/>
              </a:solidFill>
            </a:endParaRPr>
          </a:p>
        </p:txBody>
      </p:sp>
    </p:spTree>
    <p:extLst>
      <p:ext uri="{BB962C8B-B14F-4D97-AF65-F5344CB8AC3E}">
        <p14:creationId xmlns:p14="http://schemas.microsoft.com/office/powerpoint/2010/main" val="41128949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40" y="523639"/>
            <a:ext cx="9144000" cy="931073"/>
          </a:xfrm>
        </p:spPr>
        <p:txBody>
          <a:bodyPr/>
          <a:lstStyle/>
          <a:p>
            <a:r>
              <a:rPr lang="fr-BE" sz="2800" dirty="0" err="1">
                <a:solidFill>
                  <a:srgbClr val="92D050"/>
                </a:solidFill>
              </a:rPr>
              <a:t>Working</a:t>
            </a:r>
            <a:r>
              <a:rPr lang="fr-BE" sz="2800" dirty="0">
                <a:solidFill>
                  <a:srgbClr val="92D050"/>
                </a:solidFill>
              </a:rPr>
              <a:t> Group </a:t>
            </a:r>
            <a:r>
              <a:rPr lang="fr-BE" sz="2800" dirty="0" smtClean="0">
                <a:solidFill>
                  <a:srgbClr val="92D050"/>
                </a:solidFill>
              </a:rPr>
              <a:t>2: </a:t>
            </a:r>
            <a:r>
              <a:rPr lang="fr-BE" sz="2800" dirty="0">
                <a:solidFill>
                  <a:srgbClr val="92D050"/>
                </a:solidFill>
              </a:rPr>
              <a:t>EIP 3rd </a:t>
            </a:r>
            <a:r>
              <a:rPr lang="fr-BE" sz="2800" dirty="0" err="1">
                <a:solidFill>
                  <a:srgbClr val="92D050"/>
                </a:solidFill>
              </a:rPr>
              <a:t>Pillar</a:t>
            </a:r>
            <a:r>
              <a:rPr lang="fr-BE" sz="2800" dirty="0">
                <a:solidFill>
                  <a:srgbClr val="92D050"/>
                </a:solidFill>
              </a:rPr>
              <a:t> </a:t>
            </a:r>
            <a:r>
              <a:rPr lang="fr-BE" sz="2800" dirty="0" smtClean="0">
                <a:solidFill>
                  <a:srgbClr val="92D050"/>
                </a:solidFill>
              </a:rPr>
              <a:t>and Financial </a:t>
            </a:r>
            <a:r>
              <a:rPr lang="fr-BE" sz="2800" dirty="0" err="1" smtClean="0">
                <a:solidFill>
                  <a:srgbClr val="92D050"/>
                </a:solidFill>
              </a:rPr>
              <a:t>Markets</a:t>
            </a:r>
            <a:r>
              <a:rPr lang="fr-BE" sz="2800" dirty="0" smtClean="0">
                <a:solidFill>
                  <a:srgbClr val="92D050"/>
                </a:solidFill>
              </a:rPr>
              <a:t> </a:t>
            </a:r>
            <a:r>
              <a:rPr lang="fr-FR" sz="2000" dirty="0">
                <a:solidFill>
                  <a:srgbClr val="C00000"/>
                </a:solidFill>
              </a:rPr>
              <a:t/>
            </a:r>
            <a:br>
              <a:rPr lang="fr-FR" sz="2000" dirty="0">
                <a:solidFill>
                  <a:srgbClr val="C00000"/>
                </a:solidFill>
              </a:rPr>
            </a:br>
            <a:r>
              <a:rPr lang="fr-FR" sz="1000" dirty="0">
                <a:solidFill>
                  <a:srgbClr val="C00000"/>
                </a:solidFill>
              </a:rPr>
              <a:t/>
            </a:r>
            <a:br>
              <a:rPr lang="fr-FR" sz="1000" dirty="0">
                <a:solidFill>
                  <a:srgbClr val="C00000"/>
                </a:solidFill>
              </a:rPr>
            </a:br>
            <a:r>
              <a:rPr lang="fr-FR" sz="1000" dirty="0" smtClean="0">
                <a:solidFill>
                  <a:srgbClr val="C00000"/>
                </a:solidFill>
              </a:rPr>
              <a:t/>
            </a:r>
            <a:br>
              <a:rPr lang="fr-FR" sz="1000" dirty="0" smtClean="0">
                <a:solidFill>
                  <a:srgbClr val="C00000"/>
                </a:solidFill>
              </a:rPr>
            </a:br>
            <a:endParaRPr lang="en-US" sz="1900" dirty="0"/>
          </a:p>
        </p:txBody>
      </p:sp>
      <p:sp>
        <p:nvSpPr>
          <p:cNvPr id="3" name="Content Placeholder 2"/>
          <p:cNvSpPr>
            <a:spLocks noGrp="1"/>
          </p:cNvSpPr>
          <p:nvPr>
            <p:ph idx="1"/>
          </p:nvPr>
        </p:nvSpPr>
        <p:spPr>
          <a:xfrm>
            <a:off x="107504" y="1700807"/>
            <a:ext cx="8712968" cy="4549061"/>
          </a:xfrm>
        </p:spPr>
        <p:txBody>
          <a:bodyPr/>
          <a:lstStyle/>
          <a:p>
            <a:pPr>
              <a:buNone/>
            </a:pPr>
            <a:endParaRPr lang="en-IE" sz="1100" dirty="0"/>
          </a:p>
          <a:p>
            <a:endParaRPr lang="en-IE" sz="1100" dirty="0"/>
          </a:p>
          <a:p>
            <a:endParaRPr lang="en-IE" sz="1100" dirty="0"/>
          </a:p>
          <a:p>
            <a:endParaRPr lang="fr-BE" sz="1400" dirty="0" smtClean="0"/>
          </a:p>
          <a:p>
            <a:endParaRPr lang="en-IE" sz="1400" dirty="0"/>
          </a:p>
          <a:p>
            <a:endParaRPr lang="en-IE" sz="1400" dirty="0"/>
          </a:p>
          <a:p>
            <a:endParaRPr lang="en-IE" sz="1400" dirty="0"/>
          </a:p>
          <a:p>
            <a:pPr marL="0" indent="0">
              <a:buNone/>
            </a:pPr>
            <a:endParaRPr lang="en-IE" sz="1400" dirty="0"/>
          </a:p>
          <a:p>
            <a:pPr marL="0" indent="0">
              <a:buNone/>
            </a:pPr>
            <a:endParaRPr lang="en-IE" sz="1400" dirty="0"/>
          </a:p>
          <a:p>
            <a:pPr marL="0" indent="0">
              <a:buNone/>
            </a:pPr>
            <a:endParaRPr lang="en-IE" sz="1400" dirty="0"/>
          </a:p>
          <a:p>
            <a:pPr marL="0" indent="0">
              <a:buNone/>
            </a:pPr>
            <a:endParaRPr lang="en-IE" sz="1400" dirty="0"/>
          </a:p>
          <a:p>
            <a:pPr>
              <a:buNone/>
            </a:pPr>
            <a:r>
              <a:rPr lang="en-IE" sz="1400" dirty="0"/>
              <a:t/>
            </a:r>
            <a:br>
              <a:rPr lang="en-IE" sz="1400" dirty="0"/>
            </a:br>
            <a:endParaRPr lang="en-IE" sz="1100" dirty="0"/>
          </a:p>
          <a:p>
            <a:pPr>
              <a:buNone/>
            </a:pPr>
            <a:endParaRPr lang="en-IE" sz="1100" dirty="0"/>
          </a:p>
          <a:p>
            <a:pPr>
              <a:buNone/>
            </a:pPr>
            <a:r>
              <a:rPr lang="en-IE" sz="1000" dirty="0"/>
              <a:t/>
            </a:r>
            <a:br>
              <a:rPr lang="en-IE" sz="1000" dirty="0"/>
            </a:br>
            <a:endParaRPr lang="en-US" sz="1400" dirty="0"/>
          </a:p>
        </p:txBody>
      </p:sp>
      <p:sp>
        <p:nvSpPr>
          <p:cNvPr id="4" name="Round Diagonal Corner Rectangle 3"/>
          <p:cNvSpPr/>
          <p:nvPr/>
        </p:nvSpPr>
        <p:spPr>
          <a:xfrm>
            <a:off x="343272" y="2859034"/>
            <a:ext cx="1800200" cy="864096"/>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a:t>Access to Finance</a:t>
            </a:r>
            <a:endParaRPr lang="en-US" sz="1600" dirty="0"/>
          </a:p>
        </p:txBody>
      </p:sp>
      <p:sp>
        <p:nvSpPr>
          <p:cNvPr id="5" name="Round Diagonal Corner Rectangle 4"/>
          <p:cNvSpPr/>
          <p:nvPr/>
        </p:nvSpPr>
        <p:spPr>
          <a:xfrm>
            <a:off x="3888711" y="2780928"/>
            <a:ext cx="1872208" cy="868359"/>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a:t>Long-term </a:t>
            </a:r>
            <a:r>
              <a:rPr lang="en-IE" sz="1600" dirty="0" smtClean="0"/>
              <a:t>financing Development  </a:t>
            </a:r>
            <a:endParaRPr lang="en-US" sz="1600" dirty="0"/>
          </a:p>
        </p:txBody>
      </p:sp>
      <p:cxnSp>
        <p:nvCxnSpPr>
          <p:cNvPr id="7" name="Straight Arrow Connector 6"/>
          <p:cNvCxnSpPr/>
          <p:nvPr/>
        </p:nvCxnSpPr>
        <p:spPr bwMode="auto">
          <a:xfrm>
            <a:off x="2127060" y="3217240"/>
            <a:ext cx="1728192" cy="0"/>
          </a:xfrm>
          <a:prstGeom prst="straightConnector1">
            <a:avLst/>
          </a:prstGeom>
          <a:ln>
            <a:solidFill>
              <a:srgbClr val="00B050"/>
            </a:solidFill>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bwMode="auto">
          <a:xfrm>
            <a:off x="5727460" y="3215108"/>
            <a:ext cx="428716" cy="2132"/>
          </a:xfrm>
          <a:prstGeom prst="straightConnector1">
            <a:avLst/>
          </a:prstGeom>
          <a:ln>
            <a:solidFill>
              <a:srgbClr val="00B050"/>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8" name="Round Diagonal Corner Rectangle 17"/>
          <p:cNvSpPr/>
          <p:nvPr/>
        </p:nvSpPr>
        <p:spPr>
          <a:xfrm>
            <a:off x="6156176" y="2780927"/>
            <a:ext cx="1872208" cy="868359"/>
          </a:xfrm>
          <a:prstGeom prst="round2DiagRect">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smtClean="0"/>
              <a:t>Green Financing Development</a:t>
            </a:r>
            <a:endParaRPr lang="en-US" sz="1600" dirty="0"/>
          </a:p>
        </p:txBody>
      </p:sp>
    </p:spTree>
    <p:extLst>
      <p:ext uri="{BB962C8B-B14F-4D97-AF65-F5344CB8AC3E}">
        <p14:creationId xmlns:p14="http://schemas.microsoft.com/office/powerpoint/2010/main" val="1497845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16" y="242175"/>
            <a:ext cx="8229600" cy="1296144"/>
          </a:xfrm>
        </p:spPr>
        <p:txBody>
          <a:bodyPr/>
          <a:lstStyle/>
          <a:p>
            <a:r>
              <a:rPr lang="en-US" dirty="0"/>
              <a:t>Access to Financial Products Households: </a:t>
            </a:r>
            <a:endParaRPr lang="en-GB" sz="800" dirty="0"/>
          </a:p>
        </p:txBody>
      </p:sp>
      <p:sp>
        <p:nvSpPr>
          <p:cNvPr id="3" name="Content Placeholder 2"/>
          <p:cNvSpPr>
            <a:spLocks noGrp="1"/>
          </p:cNvSpPr>
          <p:nvPr>
            <p:ph idx="1"/>
          </p:nvPr>
        </p:nvSpPr>
        <p:spPr>
          <a:xfrm>
            <a:off x="484416" y="1916832"/>
            <a:ext cx="8229600" cy="3633788"/>
          </a:xfrm>
        </p:spPr>
        <p:txBody>
          <a:bodyPr/>
          <a:lstStyle/>
          <a:p>
            <a:r>
              <a:rPr lang="en-IE" sz="1800" b="1" dirty="0" smtClean="0"/>
              <a:t>Commercial Banks: </a:t>
            </a:r>
            <a:r>
              <a:rPr lang="en-IE" sz="1800" dirty="0" smtClean="0"/>
              <a:t>high quality deposits, credit diversification, better earnings profile, more money to lend locally</a:t>
            </a:r>
          </a:p>
          <a:p>
            <a:endParaRPr lang="en-IE" sz="1800" b="1" dirty="0" smtClean="0"/>
          </a:p>
          <a:p>
            <a:endParaRPr lang="en-IE" sz="1800" b="1" dirty="0" smtClean="0"/>
          </a:p>
          <a:p>
            <a:r>
              <a:rPr lang="en-IE" sz="1800" b="1" dirty="0" smtClean="0"/>
              <a:t>Insurance Companies: </a:t>
            </a:r>
            <a:r>
              <a:rPr lang="en-IE" sz="1800" dirty="0" smtClean="0"/>
              <a:t>Diversification, profitability, more money to invest locally</a:t>
            </a:r>
          </a:p>
          <a:p>
            <a:endParaRPr lang="en-IE" sz="1800" b="1" dirty="0" smtClean="0"/>
          </a:p>
          <a:p>
            <a:endParaRPr lang="en-IE" sz="1800" b="1" dirty="0" smtClean="0"/>
          </a:p>
          <a:p>
            <a:r>
              <a:rPr lang="en-IE" sz="1800" b="1" dirty="0" smtClean="0"/>
              <a:t>Pension funds: </a:t>
            </a:r>
            <a:r>
              <a:rPr lang="en-IE" sz="1800" dirty="0" smtClean="0"/>
              <a:t>profitability</a:t>
            </a:r>
            <a:r>
              <a:rPr lang="en-IE" sz="1800" dirty="0"/>
              <a:t>, more money to </a:t>
            </a:r>
            <a:r>
              <a:rPr lang="en-IE" sz="1800" dirty="0" smtClean="0"/>
              <a:t>invest locally</a:t>
            </a:r>
            <a:endParaRPr lang="en-IE" sz="1800" dirty="0"/>
          </a:p>
          <a:p>
            <a:endParaRPr lang="en-IE" sz="1800" b="1" dirty="0"/>
          </a:p>
        </p:txBody>
      </p:sp>
    </p:spTree>
    <p:extLst>
      <p:ext uri="{BB962C8B-B14F-4D97-AF65-F5344CB8AC3E}">
        <p14:creationId xmlns:p14="http://schemas.microsoft.com/office/powerpoint/2010/main" val="33872869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51520" y="1268760"/>
            <a:ext cx="2571153" cy="132861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5" name="TextBox 4"/>
          <p:cNvSpPr txBox="1"/>
          <p:nvPr/>
        </p:nvSpPr>
        <p:spPr>
          <a:xfrm>
            <a:off x="395536" y="1628800"/>
            <a:ext cx="2086200" cy="769441"/>
          </a:xfrm>
          <a:prstGeom prst="rect">
            <a:avLst/>
          </a:prstGeom>
          <a:noFill/>
        </p:spPr>
        <p:txBody>
          <a:bodyPr wrap="square" rtlCol="0">
            <a:spAutoFit/>
          </a:bodyPr>
          <a:lstStyle/>
          <a:p>
            <a:pPr algn="ctr"/>
            <a:r>
              <a:rPr lang="en-IE" sz="1200" dirty="0">
                <a:solidFill>
                  <a:srgbClr val="0F5494"/>
                </a:solidFill>
              </a:rPr>
              <a:t>Commercial Banks assets</a:t>
            </a:r>
          </a:p>
          <a:p>
            <a:pPr algn="ctr"/>
            <a:r>
              <a:rPr lang="en-IE" sz="1200" dirty="0">
                <a:solidFill>
                  <a:srgbClr val="C00000"/>
                </a:solidFill>
              </a:rPr>
              <a:t>+110% of GDP </a:t>
            </a:r>
            <a:endParaRPr lang="en-IE" sz="1200" b="0" dirty="0">
              <a:solidFill>
                <a:srgbClr val="0F5494"/>
              </a:solidFill>
            </a:endParaRPr>
          </a:p>
          <a:p>
            <a:r>
              <a:rPr lang="en-US" sz="800" b="0" dirty="0">
                <a:solidFill>
                  <a:srgbClr val="0F5494"/>
                </a:solidFill>
              </a:rPr>
              <a:t> </a:t>
            </a:r>
            <a:endParaRPr lang="en-IE" sz="800" b="0" dirty="0">
              <a:solidFill>
                <a:srgbClr val="0F5494"/>
              </a:solidFill>
            </a:endParaRPr>
          </a:p>
        </p:txBody>
      </p:sp>
      <p:sp>
        <p:nvSpPr>
          <p:cNvPr id="20" name="Down Arrow 19"/>
          <p:cNvSpPr/>
          <p:nvPr/>
        </p:nvSpPr>
        <p:spPr>
          <a:xfrm rot="16200000">
            <a:off x="4834287" y="-880713"/>
            <a:ext cx="2448271" cy="6171155"/>
          </a:xfrm>
          <a:prstGeom prst="downArrow">
            <a:avLst>
              <a:gd name="adj1" fmla="val 78959"/>
              <a:gd name="adj2" fmla="val 35937"/>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7" name="Oval 6"/>
          <p:cNvSpPr/>
          <p:nvPr/>
        </p:nvSpPr>
        <p:spPr>
          <a:xfrm>
            <a:off x="251520" y="4005064"/>
            <a:ext cx="2520280" cy="1124700"/>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6" name="Oval 5"/>
          <p:cNvSpPr/>
          <p:nvPr/>
        </p:nvSpPr>
        <p:spPr>
          <a:xfrm>
            <a:off x="251520" y="2708920"/>
            <a:ext cx="2520280" cy="1152128"/>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2" name="Oval 11"/>
          <p:cNvSpPr/>
          <p:nvPr/>
        </p:nvSpPr>
        <p:spPr>
          <a:xfrm>
            <a:off x="251520" y="5229200"/>
            <a:ext cx="2520280" cy="1124744"/>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4" name="TextBox 13"/>
          <p:cNvSpPr txBox="1"/>
          <p:nvPr/>
        </p:nvSpPr>
        <p:spPr>
          <a:xfrm>
            <a:off x="395536" y="2924944"/>
            <a:ext cx="2158208" cy="769441"/>
          </a:xfrm>
          <a:prstGeom prst="rect">
            <a:avLst/>
          </a:prstGeom>
          <a:noFill/>
        </p:spPr>
        <p:txBody>
          <a:bodyPr wrap="square" rtlCol="0">
            <a:spAutoFit/>
          </a:bodyPr>
          <a:lstStyle/>
          <a:p>
            <a:pPr algn="ctr"/>
            <a:r>
              <a:rPr lang="en-IE" sz="1200" dirty="0">
                <a:solidFill>
                  <a:srgbClr val="0F5494"/>
                </a:solidFill>
              </a:rPr>
              <a:t>Life and Casualty Insurance assets </a:t>
            </a:r>
            <a:r>
              <a:rPr lang="en-IE" sz="1200" dirty="0">
                <a:solidFill>
                  <a:srgbClr val="C00000"/>
                </a:solidFill>
              </a:rPr>
              <a:t>+40% of GDP</a:t>
            </a:r>
            <a:endParaRPr lang="en-IE" sz="1200" b="0" dirty="0">
              <a:solidFill>
                <a:srgbClr val="0F5494"/>
              </a:solidFill>
            </a:endParaRPr>
          </a:p>
          <a:p>
            <a:endParaRPr lang="en-IE" sz="800" b="0" dirty="0">
              <a:solidFill>
                <a:srgbClr val="0F5494"/>
              </a:solidFill>
            </a:endParaRPr>
          </a:p>
        </p:txBody>
      </p:sp>
      <p:sp>
        <p:nvSpPr>
          <p:cNvPr id="15" name="TextBox 14"/>
          <p:cNvSpPr txBox="1"/>
          <p:nvPr/>
        </p:nvSpPr>
        <p:spPr>
          <a:xfrm>
            <a:off x="395536" y="4293096"/>
            <a:ext cx="2161816" cy="584775"/>
          </a:xfrm>
          <a:prstGeom prst="rect">
            <a:avLst/>
          </a:prstGeom>
          <a:noFill/>
        </p:spPr>
        <p:txBody>
          <a:bodyPr wrap="square" rtlCol="0">
            <a:spAutoFit/>
          </a:bodyPr>
          <a:lstStyle/>
          <a:p>
            <a:pPr algn="ctr"/>
            <a:r>
              <a:rPr lang="en-IE" sz="1200" dirty="0">
                <a:solidFill>
                  <a:srgbClr val="0F5494"/>
                </a:solidFill>
              </a:rPr>
              <a:t>Pensions Funds assets</a:t>
            </a:r>
          </a:p>
          <a:p>
            <a:pPr algn="ctr"/>
            <a:r>
              <a:rPr lang="en-IE" sz="1200" dirty="0">
                <a:solidFill>
                  <a:srgbClr val="C00000"/>
                </a:solidFill>
              </a:rPr>
              <a:t>+110% of GDP</a:t>
            </a:r>
            <a:endParaRPr lang="en-IE" sz="1200" b="0" dirty="0">
              <a:solidFill>
                <a:srgbClr val="0F5494"/>
              </a:solidFill>
            </a:endParaRPr>
          </a:p>
          <a:p>
            <a:endParaRPr lang="en-IE" sz="800" b="0" dirty="0">
              <a:solidFill>
                <a:srgbClr val="0F5494"/>
              </a:solidFill>
            </a:endParaRPr>
          </a:p>
        </p:txBody>
      </p:sp>
      <p:sp>
        <p:nvSpPr>
          <p:cNvPr id="25" name="TextBox 24"/>
          <p:cNvSpPr txBox="1"/>
          <p:nvPr/>
        </p:nvSpPr>
        <p:spPr>
          <a:xfrm>
            <a:off x="3081041" y="1820724"/>
            <a:ext cx="1642045" cy="600164"/>
          </a:xfrm>
          <a:prstGeom prst="rect">
            <a:avLst/>
          </a:prstGeom>
          <a:noFill/>
        </p:spPr>
        <p:txBody>
          <a:bodyPr wrap="square" rtlCol="0">
            <a:spAutoFit/>
          </a:bodyPr>
          <a:lstStyle/>
          <a:p>
            <a:r>
              <a:rPr lang="en-IE" sz="1100" dirty="0">
                <a:solidFill>
                  <a:srgbClr val="0F5494"/>
                </a:solidFill>
              </a:rPr>
              <a:t>Commercial Banks </a:t>
            </a:r>
            <a:r>
              <a:rPr lang="en-IE" sz="1100" b="0" dirty="0">
                <a:solidFill>
                  <a:srgbClr val="0F5494"/>
                </a:solidFill>
              </a:rPr>
              <a:t>whose</a:t>
            </a:r>
            <a:r>
              <a:rPr lang="en-IE" sz="1100" dirty="0">
                <a:solidFill>
                  <a:srgbClr val="0F5494"/>
                </a:solidFill>
              </a:rPr>
              <a:t> </a:t>
            </a:r>
            <a:r>
              <a:rPr lang="en-IE" sz="1100" b="0" dirty="0">
                <a:solidFill>
                  <a:srgbClr val="0F5494"/>
                </a:solidFill>
              </a:rPr>
              <a:t>majority of activity is lending</a:t>
            </a:r>
          </a:p>
        </p:txBody>
      </p:sp>
      <p:sp>
        <p:nvSpPr>
          <p:cNvPr id="26" name="TextBox 25"/>
          <p:cNvSpPr txBox="1"/>
          <p:nvPr/>
        </p:nvSpPr>
        <p:spPr>
          <a:xfrm>
            <a:off x="4427984" y="2564904"/>
            <a:ext cx="1837338" cy="600164"/>
          </a:xfrm>
          <a:prstGeom prst="rect">
            <a:avLst/>
          </a:prstGeom>
          <a:noFill/>
        </p:spPr>
        <p:txBody>
          <a:bodyPr wrap="square" rtlCol="0">
            <a:spAutoFit/>
          </a:bodyPr>
          <a:lstStyle/>
          <a:p>
            <a:r>
              <a:rPr lang="en-IE" sz="1100" dirty="0">
                <a:solidFill>
                  <a:srgbClr val="0F5494"/>
                </a:solidFill>
              </a:rPr>
              <a:t>Insurance,</a:t>
            </a:r>
            <a:r>
              <a:rPr lang="en-IE" sz="1100" b="0" dirty="0">
                <a:solidFill>
                  <a:srgbClr val="0F5494"/>
                </a:solidFill>
              </a:rPr>
              <a:t> P&amp;C insurance for people and  SMES/companies</a:t>
            </a:r>
            <a:endParaRPr lang="en-IE" sz="1100" b="0" i="1" dirty="0">
              <a:solidFill>
                <a:srgbClr val="0F5494"/>
              </a:solidFill>
            </a:endParaRPr>
          </a:p>
        </p:txBody>
      </p:sp>
      <p:sp>
        <p:nvSpPr>
          <p:cNvPr id="28" name="TextBox 27"/>
          <p:cNvSpPr txBox="1"/>
          <p:nvPr/>
        </p:nvSpPr>
        <p:spPr>
          <a:xfrm>
            <a:off x="4716016" y="1268760"/>
            <a:ext cx="1656184" cy="892552"/>
          </a:xfrm>
          <a:prstGeom prst="rect">
            <a:avLst/>
          </a:prstGeom>
          <a:noFill/>
        </p:spPr>
        <p:txBody>
          <a:bodyPr wrap="square" rtlCol="0">
            <a:spAutoFit/>
          </a:bodyPr>
          <a:lstStyle/>
          <a:p>
            <a:r>
              <a:rPr lang="en-IE" sz="1100" dirty="0">
                <a:solidFill>
                  <a:srgbClr val="0F5494"/>
                </a:solidFill>
              </a:rPr>
              <a:t>Pensions, </a:t>
            </a:r>
            <a:r>
              <a:rPr lang="en-IE" sz="1100" b="0" dirty="0">
                <a:solidFill>
                  <a:srgbClr val="0F5494"/>
                </a:solidFill>
              </a:rPr>
              <a:t>providing pension solutions and retirement products</a:t>
            </a:r>
          </a:p>
          <a:p>
            <a:endParaRPr lang="en-IE" sz="800" b="0" dirty="0">
              <a:solidFill>
                <a:srgbClr val="0F5494"/>
              </a:solidFill>
            </a:endParaRPr>
          </a:p>
        </p:txBody>
      </p:sp>
      <p:sp>
        <p:nvSpPr>
          <p:cNvPr id="30" name="Down Arrow 29"/>
          <p:cNvSpPr/>
          <p:nvPr/>
        </p:nvSpPr>
        <p:spPr>
          <a:xfrm rot="16200000">
            <a:off x="5059655" y="2365281"/>
            <a:ext cx="1800200" cy="5655830"/>
          </a:xfrm>
          <a:prstGeom prst="downArrow">
            <a:avLst>
              <a:gd name="adj1" fmla="val 62197"/>
              <a:gd name="adj2" fmla="val 54529"/>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33" name="Rectangle 32"/>
          <p:cNvSpPr/>
          <p:nvPr/>
        </p:nvSpPr>
        <p:spPr>
          <a:xfrm>
            <a:off x="6372200" y="1268760"/>
            <a:ext cx="2088232" cy="1815882"/>
          </a:xfrm>
          <a:prstGeom prst="rect">
            <a:avLst/>
          </a:prstGeom>
          <a:noFill/>
        </p:spPr>
        <p:txBody>
          <a:bodyPr wrap="square" lIns="91440" tIns="45720" rIns="91440" bIns="45720">
            <a:spAutoFit/>
          </a:bodyPr>
          <a:lstStyle/>
          <a:p>
            <a:pPr algn="ctr"/>
            <a:r>
              <a:rPr lang="en-US" sz="1400" b="0" cap="none" spc="0" dirty="0">
                <a:ln w="0"/>
                <a:solidFill>
                  <a:schemeClr val="tx1"/>
                </a:solidFill>
              </a:rPr>
              <a:t>Financial Products to the local economy </a:t>
            </a:r>
            <a:r>
              <a:rPr lang="en-US" sz="1400" b="0" cap="none" spc="0" dirty="0">
                <a:ln w="0">
                  <a:noFill/>
                </a:ln>
                <a:solidFill>
                  <a:schemeClr val="tx1"/>
                </a:solidFill>
              </a:rPr>
              <a:t>including</a:t>
            </a:r>
            <a:r>
              <a:rPr lang="en-US" sz="1400" b="0" cap="none" spc="0" dirty="0">
                <a:ln w="0"/>
                <a:solidFill>
                  <a:schemeClr val="tx1"/>
                </a:solidFill>
              </a:rPr>
              <a:t> infrastructure projects, sovereign</a:t>
            </a:r>
            <a:r>
              <a:rPr lang="en-US" sz="1400" b="0" dirty="0">
                <a:ln w="0"/>
                <a:solidFill>
                  <a:schemeClr val="tx1"/>
                </a:solidFill>
              </a:rPr>
              <a:t> development, SMEs, </a:t>
            </a:r>
            <a:r>
              <a:rPr lang="en-US" sz="1400" b="0" cap="none" spc="0" dirty="0">
                <a:ln w="0"/>
                <a:solidFill>
                  <a:schemeClr val="tx1"/>
                </a:solidFill>
              </a:rPr>
              <a:t>companies and people</a:t>
            </a:r>
          </a:p>
        </p:txBody>
      </p:sp>
      <p:sp>
        <p:nvSpPr>
          <p:cNvPr id="34" name="Rectangle 33"/>
          <p:cNvSpPr/>
          <p:nvPr/>
        </p:nvSpPr>
        <p:spPr>
          <a:xfrm>
            <a:off x="4629870" y="4877872"/>
            <a:ext cx="4802108" cy="400110"/>
          </a:xfrm>
          <a:prstGeom prst="rect">
            <a:avLst/>
          </a:prstGeom>
          <a:noFill/>
        </p:spPr>
        <p:txBody>
          <a:bodyPr wrap="square" lIns="91440" tIns="45720" rIns="91440" bIns="45720">
            <a:spAutoFit/>
          </a:bodyPr>
          <a:lstStyle/>
          <a:p>
            <a:pPr algn="ctr"/>
            <a:r>
              <a:rPr lang="en-IE" sz="2000" b="0" dirty="0">
                <a:ln w="0"/>
                <a:solidFill>
                  <a:schemeClr val="tx1"/>
                </a:solidFill>
                <a:effectLst>
                  <a:outerShdw blurRad="38100" dist="19050" dir="2700000" algn="tl" rotWithShape="0">
                    <a:schemeClr val="dk1">
                      <a:alpha val="40000"/>
                    </a:schemeClr>
                  </a:outerShdw>
                </a:effectLst>
              </a:rPr>
              <a:t>Capital Supply</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22" name="TextBox 21"/>
          <p:cNvSpPr txBox="1"/>
          <p:nvPr/>
        </p:nvSpPr>
        <p:spPr>
          <a:xfrm>
            <a:off x="611560" y="5373216"/>
            <a:ext cx="1872208" cy="600164"/>
          </a:xfrm>
          <a:prstGeom prst="rect">
            <a:avLst/>
          </a:prstGeom>
          <a:noFill/>
        </p:spPr>
        <p:txBody>
          <a:bodyPr wrap="square" rtlCol="0">
            <a:spAutoFit/>
          </a:bodyPr>
          <a:lstStyle/>
          <a:p>
            <a:endParaRPr lang="en-IE" sz="900" dirty="0">
              <a:solidFill>
                <a:srgbClr val="0F5494"/>
              </a:solidFill>
            </a:endParaRPr>
          </a:p>
          <a:p>
            <a:pPr algn="ctr"/>
            <a:r>
              <a:rPr lang="en-IE" sz="1200" dirty="0" err="1">
                <a:solidFill>
                  <a:srgbClr val="0F5494"/>
                </a:solidFill>
              </a:rPr>
              <a:t>Companies+HNW</a:t>
            </a:r>
            <a:r>
              <a:rPr lang="en-IE" sz="1200" dirty="0">
                <a:solidFill>
                  <a:srgbClr val="0F5494"/>
                </a:solidFill>
              </a:rPr>
              <a:t> (diaspora</a:t>
            </a:r>
            <a:r>
              <a:rPr lang="en-IE" sz="1200" dirty="0" smtClean="0">
                <a:solidFill>
                  <a:srgbClr val="0F5494"/>
                </a:solidFill>
              </a:rPr>
              <a:t>)</a:t>
            </a:r>
            <a:endParaRPr lang="en-IE" sz="1200" b="0" dirty="0">
              <a:solidFill>
                <a:srgbClr val="0F5494"/>
              </a:solidFill>
            </a:endParaRPr>
          </a:p>
        </p:txBody>
      </p:sp>
      <p:sp>
        <p:nvSpPr>
          <p:cNvPr id="27" name="Title 1"/>
          <p:cNvSpPr txBox="1">
            <a:spLocks/>
          </p:cNvSpPr>
          <p:nvPr/>
        </p:nvSpPr>
        <p:spPr bwMode="auto">
          <a:xfrm>
            <a:off x="0" y="260647"/>
            <a:ext cx="9144000" cy="43204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lvl="0" indent="-358775"/>
            <a:endParaRPr lang="en-US" sz="1000" kern="0" dirty="0">
              <a:solidFill>
                <a:srgbClr val="C00000"/>
              </a:solidFill>
              <a:latin typeface="+mj-lt"/>
              <a:ea typeface="+mj-ea"/>
              <a:cs typeface="+mj-cs"/>
            </a:endParaRPr>
          </a:p>
          <a:p>
            <a:pPr marL="358775" lvl="0" indent="-358775"/>
            <a:r>
              <a:rPr lang="en-GB" sz="1900" dirty="0">
                <a:solidFill>
                  <a:srgbClr val="0F5494"/>
                </a:solidFill>
                <a:latin typeface="+mj-lt"/>
              </a:rPr>
              <a:t>Simplified Developed Financial Market - Key Players</a:t>
            </a:r>
            <a:endParaRPr kumimoji="0" lang="en-US" sz="1900" b="1" i="0" u="none" strike="noStrike" kern="0" cap="none" spc="0" normalizeH="0" baseline="0" noProof="0" dirty="0">
              <a:ln>
                <a:noFill/>
              </a:ln>
              <a:solidFill>
                <a:srgbClr val="0F5494"/>
              </a:solidFill>
              <a:effectLst/>
              <a:uLnTx/>
              <a:uFillTx/>
              <a:latin typeface="+mj-lt"/>
              <a:ea typeface="+mj-ea"/>
              <a:cs typeface="+mj-cs"/>
            </a:endParaRPr>
          </a:p>
        </p:txBody>
      </p:sp>
    </p:spTree>
    <p:extLst>
      <p:ext uri="{BB962C8B-B14F-4D97-AF65-F5344CB8AC3E}">
        <p14:creationId xmlns:p14="http://schemas.microsoft.com/office/powerpoint/2010/main" val="1570865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Left-Right Arrow 43"/>
          <p:cNvSpPr/>
          <p:nvPr/>
        </p:nvSpPr>
        <p:spPr>
          <a:xfrm>
            <a:off x="0" y="3645024"/>
            <a:ext cx="8820472" cy="2532369"/>
          </a:xfrm>
          <a:prstGeom prst="leftRightArrow">
            <a:avLst>
              <a:gd name="adj1" fmla="val 80903"/>
              <a:gd name="adj2" fmla="val 50000"/>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25" name="TextBox 24"/>
          <p:cNvSpPr txBox="1"/>
          <p:nvPr/>
        </p:nvSpPr>
        <p:spPr>
          <a:xfrm>
            <a:off x="467544" y="1124744"/>
            <a:ext cx="2088231" cy="1631216"/>
          </a:xfrm>
          <a:prstGeom prst="rect">
            <a:avLst/>
          </a:prstGeom>
          <a:noFill/>
        </p:spPr>
        <p:txBody>
          <a:bodyPr wrap="square" rtlCol="0">
            <a:spAutoFit/>
          </a:bodyPr>
          <a:lstStyle/>
          <a:p>
            <a:r>
              <a:rPr lang="en-IE" sz="1200" dirty="0">
                <a:solidFill>
                  <a:srgbClr val="0F5494"/>
                </a:solidFill>
              </a:rPr>
              <a:t>Central Bank And Ministry of Finance</a:t>
            </a:r>
            <a:r>
              <a:rPr lang="en-IE" sz="1100" dirty="0">
                <a:solidFill>
                  <a:srgbClr val="0F5494"/>
                </a:solidFill>
              </a:rPr>
              <a:t>,</a:t>
            </a:r>
          </a:p>
          <a:p>
            <a:r>
              <a:rPr lang="en-IE" sz="1200" b="0" dirty="0">
                <a:solidFill>
                  <a:srgbClr val="0F5494"/>
                </a:solidFill>
              </a:rPr>
              <a:t> </a:t>
            </a:r>
            <a:r>
              <a:rPr lang="en-IE" sz="1200" b="0" dirty="0">
                <a:solidFill>
                  <a:srgbClr val="0F5494"/>
                </a:solidFill>
                <a:sym typeface="Wingdings" pitchFamily="2" charset="2"/>
              </a:rPr>
              <a:t> </a:t>
            </a:r>
            <a:r>
              <a:rPr lang="en-IE" sz="1200" b="0" dirty="0">
                <a:solidFill>
                  <a:srgbClr val="0F5494"/>
                </a:solidFill>
              </a:rPr>
              <a:t>Monetary policy and price stability </a:t>
            </a:r>
          </a:p>
          <a:p>
            <a:r>
              <a:rPr lang="en-IE" sz="1200" b="0" dirty="0">
                <a:solidFill>
                  <a:srgbClr val="0F5494"/>
                </a:solidFill>
                <a:sym typeface="Wingdings" pitchFamily="2" charset="2"/>
              </a:rPr>
              <a:t> </a:t>
            </a:r>
            <a:r>
              <a:rPr lang="en-IE" sz="1200" b="0" dirty="0">
                <a:solidFill>
                  <a:srgbClr val="0F5494"/>
                </a:solidFill>
              </a:rPr>
              <a:t>Regulation and supervision of financial institutions</a:t>
            </a:r>
          </a:p>
          <a:p>
            <a:endParaRPr lang="en-IE" sz="800" b="0" dirty="0">
              <a:solidFill>
                <a:srgbClr val="0F5494"/>
              </a:solidFill>
            </a:endParaRPr>
          </a:p>
          <a:p>
            <a:endParaRPr lang="en-IE" sz="800" b="0" dirty="0">
              <a:solidFill>
                <a:srgbClr val="0F5494"/>
              </a:solidFill>
            </a:endParaRPr>
          </a:p>
        </p:txBody>
      </p:sp>
      <p:sp>
        <p:nvSpPr>
          <p:cNvPr id="27" name="TextBox 26"/>
          <p:cNvSpPr txBox="1"/>
          <p:nvPr/>
        </p:nvSpPr>
        <p:spPr>
          <a:xfrm>
            <a:off x="611560" y="2996952"/>
            <a:ext cx="1979439" cy="400110"/>
          </a:xfrm>
          <a:prstGeom prst="rect">
            <a:avLst/>
          </a:prstGeom>
          <a:noFill/>
        </p:spPr>
        <p:txBody>
          <a:bodyPr wrap="square" rtlCol="0">
            <a:spAutoFit/>
          </a:bodyPr>
          <a:lstStyle/>
          <a:p>
            <a:r>
              <a:rPr lang="en-IE" sz="1200" dirty="0">
                <a:solidFill>
                  <a:srgbClr val="0F5494"/>
                </a:solidFill>
              </a:rPr>
              <a:t>Credit Agencies</a:t>
            </a:r>
            <a:endParaRPr lang="en-IE" sz="800" b="0" dirty="0">
              <a:solidFill>
                <a:srgbClr val="0F5494"/>
              </a:solidFill>
            </a:endParaRPr>
          </a:p>
          <a:p>
            <a:endParaRPr lang="en-IE" sz="800" b="0" dirty="0">
              <a:solidFill>
                <a:srgbClr val="0F5494"/>
              </a:solidFill>
            </a:endParaRPr>
          </a:p>
        </p:txBody>
      </p:sp>
      <p:sp>
        <p:nvSpPr>
          <p:cNvPr id="33" name="TextBox 32"/>
          <p:cNvSpPr txBox="1"/>
          <p:nvPr/>
        </p:nvSpPr>
        <p:spPr>
          <a:xfrm>
            <a:off x="6331165" y="1238509"/>
            <a:ext cx="1739695" cy="769441"/>
          </a:xfrm>
          <a:prstGeom prst="rect">
            <a:avLst/>
          </a:prstGeom>
          <a:noFill/>
        </p:spPr>
        <p:txBody>
          <a:bodyPr wrap="square" rtlCol="0">
            <a:spAutoFit/>
          </a:bodyPr>
          <a:lstStyle/>
          <a:p>
            <a:r>
              <a:rPr lang="en-IE" sz="1200" dirty="0">
                <a:solidFill>
                  <a:srgbClr val="0F5494"/>
                </a:solidFill>
              </a:rPr>
              <a:t>Insurance regulators and laws</a:t>
            </a:r>
            <a:endParaRPr lang="en-IE" sz="1200" b="0" dirty="0">
              <a:solidFill>
                <a:srgbClr val="0F5494"/>
              </a:solidFill>
            </a:endParaRPr>
          </a:p>
          <a:p>
            <a:endParaRPr lang="en-IE" sz="800" b="0" dirty="0">
              <a:solidFill>
                <a:srgbClr val="0F5494"/>
              </a:solidFill>
            </a:endParaRPr>
          </a:p>
        </p:txBody>
      </p:sp>
      <p:sp>
        <p:nvSpPr>
          <p:cNvPr id="35" name="TextBox 34"/>
          <p:cNvSpPr txBox="1"/>
          <p:nvPr/>
        </p:nvSpPr>
        <p:spPr>
          <a:xfrm>
            <a:off x="1331640" y="4005064"/>
            <a:ext cx="1440630" cy="630942"/>
          </a:xfrm>
          <a:prstGeom prst="rect">
            <a:avLst/>
          </a:prstGeom>
          <a:noFill/>
        </p:spPr>
        <p:txBody>
          <a:bodyPr wrap="square" rtlCol="0">
            <a:spAutoFit/>
          </a:bodyPr>
          <a:lstStyle/>
          <a:p>
            <a:r>
              <a:rPr lang="en-IE" sz="900" dirty="0">
                <a:solidFill>
                  <a:srgbClr val="0F5494"/>
                </a:solidFill>
              </a:rPr>
              <a:t>Legal certainty and rapid bankruptcy procedures</a:t>
            </a:r>
            <a:endParaRPr lang="en-IE" sz="900" b="0" dirty="0">
              <a:solidFill>
                <a:srgbClr val="0F5494"/>
              </a:solidFill>
            </a:endParaRPr>
          </a:p>
          <a:p>
            <a:endParaRPr lang="en-IE" sz="800" b="0" dirty="0">
              <a:solidFill>
                <a:srgbClr val="0F5494"/>
              </a:solidFill>
            </a:endParaRPr>
          </a:p>
        </p:txBody>
      </p:sp>
      <p:sp>
        <p:nvSpPr>
          <p:cNvPr id="36" name="TextBox 35"/>
          <p:cNvSpPr txBox="1"/>
          <p:nvPr/>
        </p:nvSpPr>
        <p:spPr>
          <a:xfrm>
            <a:off x="827584" y="5085184"/>
            <a:ext cx="1440630" cy="784830"/>
          </a:xfrm>
          <a:prstGeom prst="rect">
            <a:avLst/>
          </a:prstGeom>
          <a:noFill/>
        </p:spPr>
        <p:txBody>
          <a:bodyPr wrap="square" rtlCol="0">
            <a:spAutoFit/>
          </a:bodyPr>
          <a:lstStyle/>
          <a:p>
            <a:r>
              <a:rPr lang="en-IE" sz="900" dirty="0">
                <a:solidFill>
                  <a:srgbClr val="0F5494"/>
                </a:solidFill>
              </a:rPr>
              <a:t>Clear and reliable securities and financial and tax laws</a:t>
            </a:r>
            <a:endParaRPr lang="en-IE" sz="900" b="0" dirty="0">
              <a:solidFill>
                <a:srgbClr val="0F5494"/>
              </a:solidFill>
            </a:endParaRPr>
          </a:p>
          <a:p>
            <a:endParaRPr lang="en-IE" sz="900" b="0" dirty="0">
              <a:solidFill>
                <a:srgbClr val="0F5494"/>
              </a:solidFill>
            </a:endParaRPr>
          </a:p>
        </p:txBody>
      </p:sp>
      <p:sp>
        <p:nvSpPr>
          <p:cNvPr id="37" name="TextBox 36"/>
          <p:cNvSpPr txBox="1"/>
          <p:nvPr/>
        </p:nvSpPr>
        <p:spPr>
          <a:xfrm>
            <a:off x="5724128" y="5229200"/>
            <a:ext cx="1440630" cy="646331"/>
          </a:xfrm>
          <a:prstGeom prst="rect">
            <a:avLst/>
          </a:prstGeom>
          <a:noFill/>
        </p:spPr>
        <p:txBody>
          <a:bodyPr wrap="square" rtlCol="0">
            <a:spAutoFit/>
          </a:bodyPr>
          <a:lstStyle/>
          <a:p>
            <a:r>
              <a:rPr lang="en-IE" sz="900" dirty="0">
                <a:solidFill>
                  <a:srgbClr val="0F5494"/>
                </a:solidFill>
              </a:rPr>
              <a:t>Liquid, transparent and functioning Stock and Bond exchanges</a:t>
            </a:r>
          </a:p>
        </p:txBody>
      </p:sp>
      <p:sp>
        <p:nvSpPr>
          <p:cNvPr id="38" name="TextBox 37"/>
          <p:cNvSpPr txBox="1"/>
          <p:nvPr/>
        </p:nvSpPr>
        <p:spPr>
          <a:xfrm>
            <a:off x="2411760" y="4725144"/>
            <a:ext cx="1440630" cy="769441"/>
          </a:xfrm>
          <a:prstGeom prst="rect">
            <a:avLst/>
          </a:prstGeom>
          <a:noFill/>
        </p:spPr>
        <p:txBody>
          <a:bodyPr wrap="square" rtlCol="0">
            <a:spAutoFit/>
          </a:bodyPr>
          <a:lstStyle/>
          <a:p>
            <a:r>
              <a:rPr lang="en-IE" sz="900" dirty="0">
                <a:solidFill>
                  <a:srgbClr val="0F5494"/>
                </a:solidFill>
              </a:rPr>
              <a:t>Access to finance markets domestically and internationally</a:t>
            </a:r>
          </a:p>
          <a:p>
            <a:endParaRPr lang="en-IE" sz="800" dirty="0">
              <a:solidFill>
                <a:srgbClr val="0F5494"/>
              </a:solidFill>
            </a:endParaRPr>
          </a:p>
        </p:txBody>
      </p:sp>
      <p:sp>
        <p:nvSpPr>
          <p:cNvPr id="39" name="TextBox 38"/>
          <p:cNvSpPr txBox="1"/>
          <p:nvPr/>
        </p:nvSpPr>
        <p:spPr>
          <a:xfrm>
            <a:off x="3131840" y="4005064"/>
            <a:ext cx="1440630" cy="630942"/>
          </a:xfrm>
          <a:prstGeom prst="rect">
            <a:avLst/>
          </a:prstGeom>
          <a:noFill/>
        </p:spPr>
        <p:txBody>
          <a:bodyPr wrap="square" rtlCol="0">
            <a:spAutoFit/>
          </a:bodyPr>
          <a:lstStyle/>
          <a:p>
            <a:r>
              <a:rPr lang="en-IE" sz="900" dirty="0">
                <a:solidFill>
                  <a:srgbClr val="0F5494"/>
                </a:solidFill>
              </a:rPr>
              <a:t>Political and macroeconomic stability</a:t>
            </a:r>
          </a:p>
          <a:p>
            <a:endParaRPr lang="en-IE" sz="800" dirty="0">
              <a:solidFill>
                <a:srgbClr val="0F5494"/>
              </a:solidFill>
            </a:endParaRPr>
          </a:p>
        </p:txBody>
      </p:sp>
      <p:sp>
        <p:nvSpPr>
          <p:cNvPr id="40" name="TextBox 39"/>
          <p:cNvSpPr txBox="1"/>
          <p:nvPr/>
        </p:nvSpPr>
        <p:spPr>
          <a:xfrm>
            <a:off x="3779912" y="5301208"/>
            <a:ext cx="1440630" cy="630942"/>
          </a:xfrm>
          <a:prstGeom prst="rect">
            <a:avLst/>
          </a:prstGeom>
          <a:noFill/>
        </p:spPr>
        <p:txBody>
          <a:bodyPr wrap="square" rtlCol="0">
            <a:spAutoFit/>
          </a:bodyPr>
          <a:lstStyle/>
          <a:p>
            <a:r>
              <a:rPr lang="en-IE" sz="900" dirty="0">
                <a:solidFill>
                  <a:srgbClr val="0F5494"/>
                </a:solidFill>
              </a:rPr>
              <a:t>Protection for deposits and insurance buyers</a:t>
            </a:r>
            <a:endParaRPr lang="en-IE" sz="900" b="0" dirty="0">
              <a:solidFill>
                <a:srgbClr val="0F5494"/>
              </a:solidFill>
            </a:endParaRPr>
          </a:p>
          <a:p>
            <a:endParaRPr lang="en-IE" sz="800" b="0" dirty="0">
              <a:solidFill>
                <a:srgbClr val="0F5494"/>
              </a:solidFill>
            </a:endParaRPr>
          </a:p>
        </p:txBody>
      </p:sp>
      <p:sp>
        <p:nvSpPr>
          <p:cNvPr id="41" name="TextBox 40"/>
          <p:cNvSpPr txBox="1"/>
          <p:nvPr/>
        </p:nvSpPr>
        <p:spPr>
          <a:xfrm>
            <a:off x="6012160" y="4005064"/>
            <a:ext cx="1440630" cy="630942"/>
          </a:xfrm>
          <a:prstGeom prst="rect">
            <a:avLst/>
          </a:prstGeom>
          <a:noFill/>
        </p:spPr>
        <p:txBody>
          <a:bodyPr wrap="square" rtlCol="0">
            <a:spAutoFit/>
          </a:bodyPr>
          <a:lstStyle/>
          <a:p>
            <a:r>
              <a:rPr lang="en-IE" sz="900" dirty="0">
                <a:solidFill>
                  <a:srgbClr val="0F5494"/>
                </a:solidFill>
              </a:rPr>
              <a:t>Clear and transparent monetary policy</a:t>
            </a:r>
            <a:endParaRPr lang="en-IE" sz="900" b="0" dirty="0">
              <a:solidFill>
                <a:srgbClr val="0F5494"/>
              </a:solidFill>
            </a:endParaRPr>
          </a:p>
          <a:p>
            <a:endParaRPr lang="en-IE" sz="800" b="0" dirty="0">
              <a:solidFill>
                <a:srgbClr val="0F5494"/>
              </a:solidFill>
            </a:endParaRPr>
          </a:p>
        </p:txBody>
      </p:sp>
      <p:sp>
        <p:nvSpPr>
          <p:cNvPr id="42" name="TextBox 41"/>
          <p:cNvSpPr txBox="1"/>
          <p:nvPr/>
        </p:nvSpPr>
        <p:spPr>
          <a:xfrm>
            <a:off x="4355976" y="4293096"/>
            <a:ext cx="1584176" cy="769441"/>
          </a:xfrm>
          <a:prstGeom prst="rect">
            <a:avLst/>
          </a:prstGeom>
          <a:noFill/>
        </p:spPr>
        <p:txBody>
          <a:bodyPr wrap="square" rtlCol="0">
            <a:spAutoFit/>
          </a:bodyPr>
          <a:lstStyle/>
          <a:p>
            <a:r>
              <a:rPr lang="en-IE" sz="900" dirty="0">
                <a:solidFill>
                  <a:srgbClr val="0F5494"/>
                </a:solidFill>
              </a:rPr>
              <a:t>SMEs and companies financing and collateral strength and transparency</a:t>
            </a:r>
            <a:endParaRPr lang="en-IE" sz="900" b="0" dirty="0">
              <a:solidFill>
                <a:srgbClr val="0F5494"/>
              </a:solidFill>
            </a:endParaRPr>
          </a:p>
          <a:p>
            <a:endParaRPr lang="en-IE" sz="800" b="0" dirty="0">
              <a:solidFill>
                <a:srgbClr val="0F5494"/>
              </a:solidFill>
            </a:endParaRPr>
          </a:p>
        </p:txBody>
      </p:sp>
      <p:sp>
        <p:nvSpPr>
          <p:cNvPr id="43" name="TextBox 42"/>
          <p:cNvSpPr txBox="1"/>
          <p:nvPr/>
        </p:nvSpPr>
        <p:spPr>
          <a:xfrm>
            <a:off x="6660232" y="4653136"/>
            <a:ext cx="1728192" cy="646331"/>
          </a:xfrm>
          <a:prstGeom prst="rect">
            <a:avLst/>
          </a:prstGeom>
          <a:noFill/>
        </p:spPr>
        <p:txBody>
          <a:bodyPr wrap="square" rtlCol="0">
            <a:spAutoFit/>
          </a:bodyPr>
          <a:lstStyle/>
          <a:p>
            <a:r>
              <a:rPr lang="en-IE" sz="900" dirty="0">
                <a:solidFill>
                  <a:srgbClr val="0F5494"/>
                </a:solidFill>
              </a:rPr>
              <a:t>Standardized, trusted and transparent financials statements</a:t>
            </a:r>
            <a:endParaRPr lang="en-IE" sz="900" b="0" dirty="0">
              <a:solidFill>
                <a:srgbClr val="0F5494"/>
              </a:solidFill>
            </a:endParaRPr>
          </a:p>
          <a:p>
            <a:endParaRPr lang="en-IE" sz="900" b="0" dirty="0">
              <a:solidFill>
                <a:srgbClr val="0F5494"/>
              </a:solidFill>
            </a:endParaRPr>
          </a:p>
        </p:txBody>
      </p:sp>
      <p:sp>
        <p:nvSpPr>
          <p:cNvPr id="16" name="TextBox 15"/>
          <p:cNvSpPr txBox="1"/>
          <p:nvPr/>
        </p:nvSpPr>
        <p:spPr>
          <a:xfrm>
            <a:off x="3415789" y="2525520"/>
            <a:ext cx="2346675" cy="1077218"/>
          </a:xfrm>
          <a:prstGeom prst="rect">
            <a:avLst/>
          </a:prstGeom>
          <a:noFill/>
        </p:spPr>
        <p:txBody>
          <a:bodyPr wrap="square" rtlCol="0">
            <a:spAutoFit/>
          </a:bodyPr>
          <a:lstStyle/>
          <a:p>
            <a:r>
              <a:rPr lang="en-IE" sz="1200" dirty="0">
                <a:solidFill>
                  <a:srgbClr val="0F5494"/>
                </a:solidFill>
              </a:rPr>
              <a:t>Audit and Accounting firms </a:t>
            </a:r>
            <a:r>
              <a:rPr lang="en-IE" sz="1200" b="0" dirty="0">
                <a:solidFill>
                  <a:srgbClr val="0F5494"/>
                </a:solidFill>
              </a:rPr>
              <a:t>form a key component of reducing information asymmetries. </a:t>
            </a:r>
          </a:p>
          <a:p>
            <a:endParaRPr lang="en-IE" sz="800" dirty="0">
              <a:solidFill>
                <a:srgbClr val="0F5494"/>
              </a:solidFill>
            </a:endParaRPr>
          </a:p>
          <a:p>
            <a:endParaRPr lang="en-IE" sz="800" b="0" dirty="0">
              <a:solidFill>
                <a:srgbClr val="0F5494"/>
              </a:solidFill>
            </a:endParaRPr>
          </a:p>
        </p:txBody>
      </p:sp>
      <p:sp>
        <p:nvSpPr>
          <p:cNvPr id="18" name="TextBox 17"/>
          <p:cNvSpPr txBox="1"/>
          <p:nvPr/>
        </p:nvSpPr>
        <p:spPr>
          <a:xfrm>
            <a:off x="6359872" y="2519748"/>
            <a:ext cx="1739695" cy="646331"/>
          </a:xfrm>
          <a:prstGeom prst="rect">
            <a:avLst/>
          </a:prstGeom>
          <a:noFill/>
        </p:spPr>
        <p:txBody>
          <a:bodyPr wrap="square" rtlCol="0">
            <a:spAutoFit/>
          </a:bodyPr>
          <a:lstStyle/>
          <a:p>
            <a:r>
              <a:rPr lang="en-IE" sz="1200" dirty="0">
                <a:solidFill>
                  <a:srgbClr val="0F5494"/>
                </a:solidFill>
              </a:rPr>
              <a:t>Brokers, collateral  and payment systems</a:t>
            </a:r>
            <a:endParaRPr lang="en-IE" sz="1200" b="0" dirty="0">
              <a:solidFill>
                <a:srgbClr val="0F5494"/>
              </a:solidFill>
            </a:endParaRPr>
          </a:p>
        </p:txBody>
      </p:sp>
      <p:sp>
        <p:nvSpPr>
          <p:cNvPr id="21" name="TextBox 20"/>
          <p:cNvSpPr txBox="1"/>
          <p:nvPr/>
        </p:nvSpPr>
        <p:spPr>
          <a:xfrm>
            <a:off x="3409706" y="1090621"/>
            <a:ext cx="2504714" cy="707886"/>
          </a:xfrm>
          <a:prstGeom prst="rect">
            <a:avLst/>
          </a:prstGeom>
          <a:noFill/>
        </p:spPr>
        <p:txBody>
          <a:bodyPr wrap="square" rtlCol="0">
            <a:spAutoFit/>
          </a:bodyPr>
          <a:lstStyle/>
          <a:p>
            <a:endParaRPr lang="en-IE" sz="800" dirty="0">
              <a:solidFill>
                <a:srgbClr val="0F5494"/>
              </a:solidFill>
            </a:endParaRPr>
          </a:p>
          <a:p>
            <a:r>
              <a:rPr lang="en-IE" sz="1200" dirty="0">
                <a:solidFill>
                  <a:srgbClr val="0F5494"/>
                </a:solidFill>
              </a:rPr>
              <a:t>Financial laws and Insolvency law</a:t>
            </a:r>
            <a:endParaRPr lang="en-IE" sz="800" dirty="0">
              <a:solidFill>
                <a:srgbClr val="0F5494"/>
              </a:solidFill>
            </a:endParaRPr>
          </a:p>
          <a:p>
            <a:endParaRPr lang="en-IE" sz="800" b="0" dirty="0">
              <a:solidFill>
                <a:srgbClr val="0F5494"/>
              </a:solidFill>
            </a:endParaRPr>
          </a:p>
        </p:txBody>
      </p:sp>
      <p:sp>
        <p:nvSpPr>
          <p:cNvPr id="19" name="Title 1"/>
          <p:cNvSpPr txBox="1">
            <a:spLocks/>
          </p:cNvSpPr>
          <p:nvPr/>
        </p:nvSpPr>
        <p:spPr bwMode="auto">
          <a:xfrm>
            <a:off x="467544" y="1340768"/>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endParaRPr lang="en-GB" sz="2000" kern="0" dirty="0"/>
          </a:p>
        </p:txBody>
      </p:sp>
      <p:sp>
        <p:nvSpPr>
          <p:cNvPr id="20" name="Title 1"/>
          <p:cNvSpPr txBox="1">
            <a:spLocks/>
          </p:cNvSpPr>
          <p:nvPr/>
        </p:nvSpPr>
        <p:spPr bwMode="auto">
          <a:xfrm>
            <a:off x="90063" y="117824"/>
            <a:ext cx="9144000" cy="64807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indent="-358775"/>
            <a:r>
              <a:rPr kumimoji="0" lang="fr-FR" sz="2000" b="1" i="0" u="none" strike="noStrike" kern="0" cap="none" spc="0" normalizeH="0" baseline="0" noProof="0" dirty="0">
                <a:ln>
                  <a:noFill/>
                </a:ln>
                <a:solidFill>
                  <a:srgbClr val="C00000"/>
                </a:solidFill>
                <a:effectLst/>
                <a:uLnTx/>
                <a:uFillTx/>
                <a:latin typeface="+mj-lt"/>
                <a:ea typeface="+mj-ea"/>
                <a:cs typeface="+mj-cs"/>
              </a:rPr>
              <a:t/>
            </a:r>
            <a:br>
              <a:rPr kumimoji="0" lang="fr-FR" sz="2000" b="1" i="0" u="none" strike="noStrike" kern="0" cap="none" spc="0" normalizeH="0" baseline="0" noProof="0" dirty="0">
                <a:ln>
                  <a:noFill/>
                </a:ln>
                <a:solidFill>
                  <a:srgbClr val="C00000"/>
                </a:solidFill>
                <a:effectLst/>
                <a:uLnTx/>
                <a:uFillTx/>
                <a:latin typeface="+mj-lt"/>
                <a:ea typeface="+mj-ea"/>
                <a:cs typeface="+mj-cs"/>
              </a:rPr>
            </a:br>
            <a:r>
              <a:rPr kumimoji="0" lang="fr-FR" sz="2000" b="1" i="0" u="none" strike="noStrike" kern="0" cap="none" spc="0" normalizeH="0" baseline="0" noProof="0" dirty="0">
                <a:ln>
                  <a:noFill/>
                </a:ln>
                <a:solidFill>
                  <a:srgbClr val="C00000"/>
                </a:solidFill>
                <a:effectLst/>
                <a:uLnTx/>
                <a:uFillTx/>
                <a:latin typeface="+mj-lt"/>
                <a:ea typeface="+mj-ea"/>
                <a:cs typeface="+mj-cs"/>
              </a:rPr>
              <a:t> </a:t>
            </a:r>
            <a:r>
              <a:rPr kumimoji="0" lang="fr-FR" sz="2400" b="1" i="0" u="none" strike="noStrike" kern="0" cap="none" spc="0" normalizeH="0" baseline="0" noProof="0" dirty="0">
                <a:ln>
                  <a:noFill/>
                </a:ln>
                <a:solidFill>
                  <a:srgbClr val="0F5494"/>
                </a:solidFill>
                <a:effectLst/>
                <a:uLnTx/>
                <a:uFillTx/>
                <a:latin typeface="+mj-lt"/>
                <a:ea typeface="+mj-ea"/>
                <a:cs typeface="+mj-cs"/>
              </a:rPr>
              <a:t/>
            </a:r>
            <a:br>
              <a:rPr kumimoji="0" lang="fr-FR" sz="2400" b="1" i="0" u="none" strike="noStrike" kern="0" cap="none" spc="0" normalizeH="0" baseline="0" noProof="0" dirty="0">
                <a:ln>
                  <a:noFill/>
                </a:ln>
                <a:solidFill>
                  <a:srgbClr val="0F5494"/>
                </a:solidFill>
                <a:effectLst/>
                <a:uLnTx/>
                <a:uFillTx/>
                <a:latin typeface="+mj-lt"/>
                <a:ea typeface="+mj-ea"/>
                <a:cs typeface="+mj-cs"/>
              </a:rPr>
            </a:br>
            <a:r>
              <a:rPr lang="en-GB" sz="1900" kern="0" dirty="0">
                <a:solidFill>
                  <a:srgbClr val="0F5494"/>
                </a:solidFill>
                <a:latin typeface="+mj-lt"/>
              </a:rPr>
              <a:t>Simplified Developed Financial Market - Intermediaries</a:t>
            </a:r>
          </a:p>
          <a:p>
            <a:pPr marL="358775" lvl="0" indent="-358775"/>
            <a:endParaRPr kumimoji="0" lang="en-US" sz="1900" b="1" i="0" u="none" strike="noStrike" kern="0" cap="none" spc="0" normalizeH="0" baseline="0" noProof="0" dirty="0">
              <a:ln>
                <a:noFill/>
              </a:ln>
              <a:solidFill>
                <a:srgbClr val="0F5494"/>
              </a:solidFill>
              <a:effectLst/>
              <a:uLnTx/>
              <a:uFillTx/>
              <a:latin typeface="+mj-lt"/>
              <a:ea typeface="+mj-ea"/>
              <a:cs typeface="+mj-cs"/>
            </a:endParaRPr>
          </a:p>
        </p:txBody>
      </p:sp>
    </p:spTree>
    <p:extLst>
      <p:ext uri="{BB962C8B-B14F-4D97-AF65-F5344CB8AC3E}">
        <p14:creationId xmlns:p14="http://schemas.microsoft.com/office/powerpoint/2010/main" val="1518671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744153" y="852313"/>
            <a:ext cx="2765588" cy="1874354"/>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7" name="Oval 6"/>
          <p:cNvSpPr/>
          <p:nvPr/>
        </p:nvSpPr>
        <p:spPr>
          <a:xfrm>
            <a:off x="2913865" y="2776437"/>
            <a:ext cx="2592288" cy="1507570"/>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2" name="Oval 11"/>
          <p:cNvSpPr/>
          <p:nvPr/>
        </p:nvSpPr>
        <p:spPr>
          <a:xfrm>
            <a:off x="5302501" y="3864443"/>
            <a:ext cx="2659126" cy="1543882"/>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22" name="TextBox 21"/>
          <p:cNvSpPr txBox="1"/>
          <p:nvPr/>
        </p:nvSpPr>
        <p:spPr>
          <a:xfrm>
            <a:off x="3052433" y="1246188"/>
            <a:ext cx="2600674" cy="1169551"/>
          </a:xfrm>
          <a:prstGeom prst="rect">
            <a:avLst/>
          </a:prstGeom>
          <a:noFill/>
        </p:spPr>
        <p:txBody>
          <a:bodyPr wrap="square" rtlCol="0">
            <a:spAutoFit/>
          </a:bodyPr>
          <a:lstStyle/>
          <a:p>
            <a:r>
              <a:rPr lang="en-IE" sz="1000" dirty="0">
                <a:solidFill>
                  <a:srgbClr val="0F5494"/>
                </a:solidFill>
              </a:rPr>
              <a:t>Equity </a:t>
            </a:r>
            <a:r>
              <a:rPr lang="en-IE" sz="1000" dirty="0" smtClean="0">
                <a:solidFill>
                  <a:srgbClr val="0F5494"/>
                </a:solidFill>
              </a:rPr>
              <a:t>Markets</a:t>
            </a:r>
            <a:endParaRPr lang="en-IE" sz="1000" dirty="0">
              <a:solidFill>
                <a:srgbClr val="0F5494"/>
              </a:solidFill>
            </a:endParaRPr>
          </a:p>
          <a:p>
            <a:r>
              <a:rPr lang="en-IE" sz="1000" dirty="0">
                <a:solidFill>
                  <a:srgbClr val="C00000"/>
                </a:solidFill>
              </a:rPr>
              <a:t>+100% of GDP. </a:t>
            </a:r>
            <a:r>
              <a:rPr lang="en-IE" sz="1000" b="0" dirty="0">
                <a:solidFill>
                  <a:srgbClr val="0F5494"/>
                </a:solidFill>
              </a:rPr>
              <a:t>Local investors </a:t>
            </a:r>
            <a:r>
              <a:rPr lang="en-IE" sz="1000" b="0" dirty="0" smtClean="0">
                <a:solidFill>
                  <a:srgbClr val="0F5494"/>
                </a:solidFill>
              </a:rPr>
              <a:t>participate </a:t>
            </a:r>
            <a:r>
              <a:rPr lang="en-IE" sz="1000" b="0" dirty="0">
                <a:solidFill>
                  <a:srgbClr val="0F5494"/>
                </a:solidFill>
              </a:rPr>
              <a:t>but also foreign investment looking for diversification. Highly liquid. High appetite for local </a:t>
            </a:r>
            <a:r>
              <a:rPr lang="en-IE" sz="1000" b="0" dirty="0" smtClean="0">
                <a:solidFill>
                  <a:srgbClr val="0F5494"/>
                </a:solidFill>
              </a:rPr>
              <a:t>listing to raise equity on an IPO</a:t>
            </a:r>
            <a:endParaRPr lang="en-IE" sz="1000" b="0" dirty="0">
              <a:solidFill>
                <a:srgbClr val="0F5494"/>
              </a:solidFill>
            </a:endParaRPr>
          </a:p>
        </p:txBody>
      </p:sp>
      <p:sp>
        <p:nvSpPr>
          <p:cNvPr id="30" name="TextBox 29"/>
          <p:cNvSpPr txBox="1"/>
          <p:nvPr/>
        </p:nvSpPr>
        <p:spPr>
          <a:xfrm>
            <a:off x="3257647" y="3008132"/>
            <a:ext cx="2139278" cy="1015663"/>
          </a:xfrm>
          <a:prstGeom prst="rect">
            <a:avLst/>
          </a:prstGeom>
          <a:noFill/>
        </p:spPr>
        <p:txBody>
          <a:bodyPr wrap="square" rtlCol="0">
            <a:spAutoFit/>
          </a:bodyPr>
          <a:lstStyle/>
          <a:p>
            <a:r>
              <a:rPr lang="en-IE" sz="1000" dirty="0">
                <a:solidFill>
                  <a:srgbClr val="0F5494"/>
                </a:solidFill>
              </a:rPr>
              <a:t>Bond Market- </a:t>
            </a:r>
            <a:r>
              <a:rPr lang="en-IE" sz="1000" b="0" dirty="0">
                <a:solidFill>
                  <a:srgbClr val="0F5494"/>
                </a:solidFill>
              </a:rPr>
              <a:t>Local currency sovereign, sub sovereign </a:t>
            </a:r>
            <a:r>
              <a:rPr lang="en-IE" sz="1000" b="0" dirty="0" smtClean="0">
                <a:solidFill>
                  <a:srgbClr val="0F5494"/>
                </a:solidFill>
              </a:rPr>
              <a:t>and </a:t>
            </a:r>
            <a:r>
              <a:rPr lang="en-IE" sz="1000" b="0" dirty="0">
                <a:solidFill>
                  <a:srgbClr val="0F5494"/>
                </a:solidFill>
              </a:rPr>
              <a:t>companies funding needs </a:t>
            </a:r>
            <a:r>
              <a:rPr lang="en-IE" sz="1000" b="0" dirty="0" smtClean="0">
                <a:solidFill>
                  <a:srgbClr val="0F5494"/>
                </a:solidFill>
              </a:rPr>
              <a:t>about </a:t>
            </a:r>
            <a:r>
              <a:rPr lang="en-IE" sz="1000" dirty="0" smtClean="0">
                <a:solidFill>
                  <a:srgbClr val="C00000"/>
                </a:solidFill>
              </a:rPr>
              <a:t>+110</a:t>
            </a:r>
            <a:r>
              <a:rPr lang="en-IE" sz="1000" dirty="0">
                <a:solidFill>
                  <a:srgbClr val="C00000"/>
                </a:solidFill>
              </a:rPr>
              <a:t>% of GDP. +30% </a:t>
            </a:r>
            <a:r>
              <a:rPr lang="en-IE" sz="1000" b="0" dirty="0">
                <a:solidFill>
                  <a:srgbClr val="0F5494"/>
                </a:solidFill>
              </a:rPr>
              <a:t>tends to be from the private sector</a:t>
            </a:r>
          </a:p>
        </p:txBody>
      </p:sp>
      <p:sp>
        <p:nvSpPr>
          <p:cNvPr id="31" name="TextBox 30"/>
          <p:cNvSpPr txBox="1"/>
          <p:nvPr/>
        </p:nvSpPr>
        <p:spPr>
          <a:xfrm>
            <a:off x="5876433" y="4003331"/>
            <a:ext cx="1870176" cy="830997"/>
          </a:xfrm>
          <a:prstGeom prst="rect">
            <a:avLst/>
          </a:prstGeom>
          <a:noFill/>
        </p:spPr>
        <p:txBody>
          <a:bodyPr wrap="square" rtlCol="0">
            <a:spAutoFit/>
          </a:bodyPr>
          <a:lstStyle/>
          <a:p>
            <a:r>
              <a:rPr lang="en-IE" sz="1000" dirty="0">
                <a:solidFill>
                  <a:srgbClr val="0F5494"/>
                </a:solidFill>
              </a:rPr>
              <a:t>Local loan and trade finance demand of private corporates,</a:t>
            </a:r>
            <a:r>
              <a:rPr lang="en-IE" sz="1000" b="0" dirty="0">
                <a:solidFill>
                  <a:srgbClr val="0F5494"/>
                </a:solidFill>
              </a:rPr>
              <a:t> </a:t>
            </a:r>
            <a:r>
              <a:rPr lang="en-IE" sz="1000" dirty="0">
                <a:solidFill>
                  <a:srgbClr val="C00000"/>
                </a:solidFill>
              </a:rPr>
              <a:t>+80% GDP</a:t>
            </a:r>
          </a:p>
          <a:p>
            <a:endParaRPr lang="en-IE" sz="800" b="0" dirty="0">
              <a:solidFill>
                <a:srgbClr val="0F5494"/>
              </a:solidFill>
            </a:endParaRPr>
          </a:p>
        </p:txBody>
      </p:sp>
      <p:sp>
        <p:nvSpPr>
          <p:cNvPr id="32" name="Oval 31"/>
          <p:cNvSpPr/>
          <p:nvPr/>
        </p:nvSpPr>
        <p:spPr>
          <a:xfrm>
            <a:off x="6000985" y="2263649"/>
            <a:ext cx="2458912" cy="1566442"/>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4" name="Oval 33"/>
          <p:cNvSpPr/>
          <p:nvPr/>
        </p:nvSpPr>
        <p:spPr>
          <a:xfrm>
            <a:off x="5840423" y="865167"/>
            <a:ext cx="2784526" cy="1396683"/>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7" name="Oval 36"/>
          <p:cNvSpPr/>
          <p:nvPr/>
        </p:nvSpPr>
        <p:spPr>
          <a:xfrm>
            <a:off x="2713746" y="4331518"/>
            <a:ext cx="2598353" cy="1923681"/>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9" name="TextBox 38"/>
          <p:cNvSpPr txBox="1"/>
          <p:nvPr/>
        </p:nvSpPr>
        <p:spPr>
          <a:xfrm>
            <a:off x="3163463" y="4437831"/>
            <a:ext cx="1870176" cy="1631216"/>
          </a:xfrm>
          <a:prstGeom prst="rect">
            <a:avLst/>
          </a:prstGeom>
          <a:noFill/>
        </p:spPr>
        <p:txBody>
          <a:bodyPr wrap="square" rtlCol="0">
            <a:spAutoFit/>
          </a:bodyPr>
          <a:lstStyle/>
          <a:p>
            <a:r>
              <a:rPr lang="en-IE" sz="1000" dirty="0">
                <a:solidFill>
                  <a:srgbClr val="0F5494"/>
                </a:solidFill>
              </a:rPr>
              <a:t>Insurance Demand,  Life Insurance </a:t>
            </a:r>
            <a:r>
              <a:rPr lang="en-IE" sz="1000" dirty="0">
                <a:solidFill>
                  <a:srgbClr val="C00000"/>
                </a:solidFill>
              </a:rPr>
              <a:t>5% of GDP per year  and 2,5% of GDP per year </a:t>
            </a:r>
            <a:r>
              <a:rPr lang="en-IE" sz="1000" b="0" dirty="0">
                <a:solidFill>
                  <a:srgbClr val="0F5494"/>
                </a:solidFill>
              </a:rPr>
              <a:t>Non Life including coverage of</a:t>
            </a:r>
          </a:p>
          <a:p>
            <a:r>
              <a:rPr lang="en-IE" sz="1000" b="0" dirty="0">
                <a:solidFill>
                  <a:srgbClr val="0F5494"/>
                </a:solidFill>
              </a:rPr>
              <a:t>protects projects, companies , SMES and people of a wide variety unhedged adverse events</a:t>
            </a:r>
          </a:p>
        </p:txBody>
      </p:sp>
      <p:sp>
        <p:nvSpPr>
          <p:cNvPr id="40" name="Down Arrow 39"/>
          <p:cNvSpPr/>
          <p:nvPr/>
        </p:nvSpPr>
        <p:spPr>
          <a:xfrm rot="16200000">
            <a:off x="874555" y="823415"/>
            <a:ext cx="1375875" cy="2560443"/>
          </a:xfrm>
          <a:prstGeom prst="downArrow">
            <a:avLst>
              <a:gd name="adj1" fmla="val 78959"/>
              <a:gd name="adj2" fmla="val 35937"/>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1" name="Down Arrow 40"/>
          <p:cNvSpPr/>
          <p:nvPr/>
        </p:nvSpPr>
        <p:spPr>
          <a:xfrm rot="5400000">
            <a:off x="1372" y="4250464"/>
            <a:ext cx="2312979" cy="2315723"/>
          </a:xfrm>
          <a:prstGeom prst="downArrow">
            <a:avLst>
              <a:gd name="adj1" fmla="val 78959"/>
              <a:gd name="adj2" fmla="val 25629"/>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2" name="Down Arrow 41"/>
          <p:cNvSpPr/>
          <p:nvPr/>
        </p:nvSpPr>
        <p:spPr>
          <a:xfrm rot="16200000">
            <a:off x="847296" y="2276790"/>
            <a:ext cx="1396617" cy="2594215"/>
          </a:xfrm>
          <a:prstGeom prst="downArrow">
            <a:avLst>
              <a:gd name="adj1" fmla="val 78959"/>
              <a:gd name="adj2" fmla="val 35937"/>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3" name="Rectangle 42"/>
          <p:cNvSpPr/>
          <p:nvPr/>
        </p:nvSpPr>
        <p:spPr>
          <a:xfrm>
            <a:off x="-515662" y="1942205"/>
            <a:ext cx="4139897" cy="400110"/>
          </a:xfrm>
          <a:prstGeom prst="rect">
            <a:avLst/>
          </a:prstGeom>
          <a:noFill/>
        </p:spPr>
        <p:txBody>
          <a:bodyPr wrap="square" lIns="91440" tIns="45720" rIns="91440" bIns="45720">
            <a:spAutoFit/>
          </a:bodyPr>
          <a:lstStyle/>
          <a:p>
            <a:pPr algn="ctr"/>
            <a:r>
              <a:rPr lang="en-US" sz="2000" b="0" cap="none" spc="0" dirty="0">
                <a:ln w="0"/>
                <a:solidFill>
                  <a:schemeClr val="tx1"/>
                </a:solidFill>
                <a:effectLst>
                  <a:outerShdw blurRad="38100" dist="19050" dir="2700000" algn="tl" rotWithShape="0">
                    <a:schemeClr val="dk1">
                      <a:alpha val="40000"/>
                    </a:schemeClr>
                  </a:outerShdw>
                </a:effectLst>
              </a:rPr>
              <a:t>Financial Products</a:t>
            </a:r>
          </a:p>
        </p:txBody>
      </p:sp>
      <p:sp>
        <p:nvSpPr>
          <p:cNvPr id="44" name="Rectangle 43"/>
          <p:cNvSpPr/>
          <p:nvPr/>
        </p:nvSpPr>
        <p:spPr>
          <a:xfrm>
            <a:off x="-695653" y="3315963"/>
            <a:ext cx="4139897" cy="400110"/>
          </a:xfrm>
          <a:prstGeom prst="rect">
            <a:avLst/>
          </a:prstGeom>
          <a:noFill/>
        </p:spPr>
        <p:txBody>
          <a:bodyPr wrap="square" lIns="91440" tIns="45720" rIns="91440" bIns="45720">
            <a:spAutoFit/>
          </a:bodyPr>
          <a:lstStyle/>
          <a:p>
            <a:pPr algn="ctr"/>
            <a:r>
              <a:rPr lang="en-IE" sz="2000" b="0" dirty="0">
                <a:ln w="0"/>
                <a:solidFill>
                  <a:schemeClr val="tx1"/>
                </a:solidFill>
                <a:effectLst>
                  <a:outerShdw blurRad="38100" dist="19050" dir="2700000" algn="tl" rotWithShape="0">
                    <a:schemeClr val="dk1">
                      <a:alpha val="40000"/>
                    </a:schemeClr>
                  </a:outerShdw>
                </a:effectLst>
              </a:rPr>
              <a:t>Capital Supply</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46" name="Rectangle 45"/>
          <p:cNvSpPr/>
          <p:nvPr/>
        </p:nvSpPr>
        <p:spPr>
          <a:xfrm>
            <a:off x="422212" y="4708622"/>
            <a:ext cx="1656185" cy="1546577"/>
          </a:xfrm>
          <a:prstGeom prst="rect">
            <a:avLst/>
          </a:prstGeom>
          <a:noFill/>
        </p:spPr>
        <p:txBody>
          <a:bodyPr wrap="square" lIns="91440" tIns="45720" rIns="91440" bIns="45720">
            <a:spAutoFit/>
          </a:bodyPr>
          <a:lstStyle/>
          <a:p>
            <a:pPr algn="ctr"/>
            <a:r>
              <a:rPr lang="en-IE" sz="1050" b="0" dirty="0">
                <a:ln w="0"/>
                <a:solidFill>
                  <a:schemeClr val="tx1"/>
                </a:solidFill>
                <a:effectLst>
                  <a:outerShdw blurRad="38100" dist="19050" dir="2700000" algn="tl" rotWithShape="0">
                    <a:schemeClr val="dk1">
                      <a:alpha val="40000"/>
                    </a:schemeClr>
                  </a:outerShdw>
                </a:effectLst>
              </a:rPr>
              <a:t>Source of capital: Savings, deposits, interests earnings, profits from companies, insurance premiums, jobs creation, infrastructure projects </a:t>
            </a:r>
            <a:endParaRPr lang="en-US" sz="1050" b="0" cap="none" spc="0" dirty="0">
              <a:ln w="0"/>
              <a:solidFill>
                <a:schemeClr val="tx1"/>
              </a:solidFill>
              <a:effectLst>
                <a:outerShdw blurRad="38100" dist="19050" dir="2700000" algn="tl" rotWithShape="0">
                  <a:schemeClr val="dk1">
                    <a:alpha val="40000"/>
                  </a:schemeClr>
                </a:outerShdw>
              </a:effectLst>
            </a:endParaRPr>
          </a:p>
        </p:txBody>
      </p:sp>
      <p:sp>
        <p:nvSpPr>
          <p:cNvPr id="20" name="TextBox 19"/>
          <p:cNvSpPr txBox="1"/>
          <p:nvPr/>
        </p:nvSpPr>
        <p:spPr>
          <a:xfrm>
            <a:off x="6393717" y="1065806"/>
            <a:ext cx="1870176" cy="1000274"/>
          </a:xfrm>
          <a:prstGeom prst="rect">
            <a:avLst/>
          </a:prstGeom>
          <a:noFill/>
        </p:spPr>
        <p:txBody>
          <a:bodyPr wrap="square" rtlCol="0">
            <a:spAutoFit/>
          </a:bodyPr>
          <a:lstStyle/>
          <a:p>
            <a:r>
              <a:rPr lang="en-IE" sz="1000" dirty="0">
                <a:solidFill>
                  <a:srgbClr val="0F5494"/>
                </a:solidFill>
                <a:latin typeface="+mj-lt"/>
              </a:rPr>
              <a:t>Deposit Demand,</a:t>
            </a:r>
            <a:r>
              <a:rPr lang="en-IE" sz="1000" b="0" dirty="0">
                <a:solidFill>
                  <a:srgbClr val="0F5494"/>
                </a:solidFill>
                <a:latin typeface="+mj-lt"/>
              </a:rPr>
              <a:t> </a:t>
            </a:r>
            <a:r>
              <a:rPr lang="en-IE" sz="1000" dirty="0">
                <a:solidFill>
                  <a:srgbClr val="C00000"/>
                </a:solidFill>
                <a:latin typeface="+mj-lt"/>
              </a:rPr>
              <a:t>+80%  typical penetration of GDP </a:t>
            </a:r>
            <a:r>
              <a:rPr lang="en-IE" sz="1000" b="0" dirty="0">
                <a:solidFill>
                  <a:srgbClr val="0F5494"/>
                </a:solidFill>
                <a:latin typeface="+mj-lt"/>
              </a:rPr>
              <a:t>and a high </a:t>
            </a:r>
            <a:r>
              <a:rPr lang="en-IE" sz="1050" b="0" dirty="0">
                <a:solidFill>
                  <a:srgbClr val="0F5494"/>
                </a:solidFill>
                <a:latin typeface="+mj-lt"/>
              </a:rPr>
              <a:t>share</a:t>
            </a:r>
            <a:r>
              <a:rPr lang="en-IE" sz="1000" b="0" dirty="0">
                <a:solidFill>
                  <a:srgbClr val="0F5494"/>
                </a:solidFill>
                <a:latin typeface="+mj-lt"/>
              </a:rPr>
              <a:t> of </a:t>
            </a:r>
            <a:r>
              <a:rPr lang="en-IE" sz="1000" dirty="0">
                <a:solidFill>
                  <a:srgbClr val="0F5494"/>
                </a:solidFill>
                <a:latin typeface="+mj-lt"/>
              </a:rPr>
              <a:t>household</a:t>
            </a:r>
            <a:r>
              <a:rPr lang="en-IE" sz="1000" b="0" dirty="0">
                <a:solidFill>
                  <a:srgbClr val="0F5494"/>
                </a:solidFill>
                <a:latin typeface="+mj-lt"/>
              </a:rPr>
              <a:t> deposits </a:t>
            </a:r>
          </a:p>
          <a:p>
            <a:endParaRPr lang="en-IE" sz="800" b="0" dirty="0">
              <a:solidFill>
                <a:srgbClr val="0F5494"/>
              </a:solidFill>
            </a:endParaRPr>
          </a:p>
        </p:txBody>
      </p:sp>
      <p:sp>
        <p:nvSpPr>
          <p:cNvPr id="21" name="TextBox 20"/>
          <p:cNvSpPr txBox="1"/>
          <p:nvPr/>
        </p:nvSpPr>
        <p:spPr>
          <a:xfrm>
            <a:off x="6385985" y="3035536"/>
            <a:ext cx="1870176" cy="553998"/>
          </a:xfrm>
          <a:prstGeom prst="rect">
            <a:avLst/>
          </a:prstGeom>
          <a:noFill/>
        </p:spPr>
        <p:txBody>
          <a:bodyPr wrap="square" rtlCol="0">
            <a:spAutoFit/>
          </a:bodyPr>
          <a:lstStyle/>
          <a:p>
            <a:r>
              <a:rPr lang="en-IE" sz="1000" dirty="0">
                <a:solidFill>
                  <a:srgbClr val="0F5494"/>
                </a:solidFill>
              </a:rPr>
              <a:t>Financial Instruments for companies and hedging</a:t>
            </a:r>
          </a:p>
        </p:txBody>
      </p:sp>
      <p:sp>
        <p:nvSpPr>
          <p:cNvPr id="23" name="TextBox 22"/>
          <p:cNvSpPr txBox="1"/>
          <p:nvPr/>
        </p:nvSpPr>
        <p:spPr>
          <a:xfrm>
            <a:off x="6960001" y="2758711"/>
            <a:ext cx="1870176" cy="246221"/>
          </a:xfrm>
          <a:prstGeom prst="rect">
            <a:avLst/>
          </a:prstGeom>
          <a:noFill/>
        </p:spPr>
        <p:txBody>
          <a:bodyPr wrap="square" rtlCol="0">
            <a:spAutoFit/>
          </a:bodyPr>
          <a:lstStyle/>
          <a:p>
            <a:r>
              <a:rPr lang="en-IE" sz="1000" dirty="0">
                <a:solidFill>
                  <a:srgbClr val="0F5494"/>
                </a:solidFill>
              </a:rPr>
              <a:t>Project Finance</a:t>
            </a:r>
          </a:p>
        </p:txBody>
      </p:sp>
      <p:sp>
        <p:nvSpPr>
          <p:cNvPr id="25" name="TextBox 24"/>
          <p:cNvSpPr txBox="1"/>
          <p:nvPr/>
        </p:nvSpPr>
        <p:spPr>
          <a:xfrm>
            <a:off x="6147987" y="2566864"/>
            <a:ext cx="1870176" cy="246221"/>
          </a:xfrm>
          <a:prstGeom prst="rect">
            <a:avLst/>
          </a:prstGeom>
          <a:noFill/>
        </p:spPr>
        <p:txBody>
          <a:bodyPr wrap="square" rtlCol="0">
            <a:spAutoFit/>
          </a:bodyPr>
          <a:lstStyle/>
          <a:p>
            <a:r>
              <a:rPr lang="en-IE" sz="1000" dirty="0">
                <a:solidFill>
                  <a:srgbClr val="0F5494"/>
                </a:solidFill>
              </a:rPr>
              <a:t>Equity Investments</a:t>
            </a:r>
          </a:p>
        </p:txBody>
      </p:sp>
      <p:sp>
        <p:nvSpPr>
          <p:cNvPr id="26" name="Oval 25"/>
          <p:cNvSpPr/>
          <p:nvPr/>
        </p:nvSpPr>
        <p:spPr>
          <a:xfrm>
            <a:off x="5221529" y="5497732"/>
            <a:ext cx="2592288" cy="1152128"/>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27" name="TextBox 26"/>
          <p:cNvSpPr txBox="1"/>
          <p:nvPr/>
        </p:nvSpPr>
        <p:spPr>
          <a:xfrm>
            <a:off x="5483356" y="5740026"/>
            <a:ext cx="1870176" cy="830997"/>
          </a:xfrm>
          <a:prstGeom prst="rect">
            <a:avLst/>
          </a:prstGeom>
          <a:noFill/>
        </p:spPr>
        <p:txBody>
          <a:bodyPr wrap="square" rtlCol="0">
            <a:spAutoFit/>
          </a:bodyPr>
          <a:lstStyle/>
          <a:p>
            <a:r>
              <a:rPr lang="en-IE" sz="1000" dirty="0">
                <a:solidFill>
                  <a:srgbClr val="0F5494"/>
                </a:solidFill>
              </a:rPr>
              <a:t>Investment and Pension Demand</a:t>
            </a:r>
            <a:r>
              <a:rPr lang="en-IE" sz="1000" b="0" dirty="0">
                <a:solidFill>
                  <a:srgbClr val="0F5494"/>
                </a:solidFill>
              </a:rPr>
              <a:t>, typical penetration of </a:t>
            </a:r>
            <a:r>
              <a:rPr lang="en-IE" sz="1000" dirty="0">
                <a:solidFill>
                  <a:srgbClr val="C00000"/>
                </a:solidFill>
              </a:rPr>
              <a:t>+110% of GDP </a:t>
            </a:r>
          </a:p>
          <a:p>
            <a:endParaRPr lang="en-IE" sz="800" b="0" dirty="0">
              <a:solidFill>
                <a:srgbClr val="0F5494"/>
              </a:solidFill>
            </a:endParaRPr>
          </a:p>
        </p:txBody>
      </p:sp>
      <p:sp>
        <p:nvSpPr>
          <p:cNvPr id="29" name="Title 1"/>
          <p:cNvSpPr txBox="1">
            <a:spLocks/>
          </p:cNvSpPr>
          <p:nvPr/>
        </p:nvSpPr>
        <p:spPr bwMode="auto">
          <a:xfrm>
            <a:off x="395349" y="15957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GB" sz="2000" kern="0" dirty="0"/>
              <a:t>Simplified developed financial market, Financial Utilization</a:t>
            </a:r>
          </a:p>
        </p:txBody>
      </p:sp>
      <p:sp>
        <p:nvSpPr>
          <p:cNvPr id="33" name="TextBox 32"/>
          <p:cNvSpPr txBox="1"/>
          <p:nvPr/>
        </p:nvSpPr>
        <p:spPr>
          <a:xfrm>
            <a:off x="5848880" y="4801926"/>
            <a:ext cx="1870176" cy="400110"/>
          </a:xfrm>
          <a:prstGeom prst="rect">
            <a:avLst/>
          </a:prstGeom>
          <a:noFill/>
        </p:spPr>
        <p:txBody>
          <a:bodyPr wrap="square" rtlCol="0">
            <a:spAutoFit/>
          </a:bodyPr>
          <a:lstStyle/>
          <a:p>
            <a:r>
              <a:rPr lang="en-IE" sz="1000" dirty="0">
                <a:solidFill>
                  <a:srgbClr val="0F5494"/>
                </a:solidFill>
              </a:rPr>
              <a:t>Household Loans, </a:t>
            </a:r>
            <a:r>
              <a:rPr lang="en-IE" sz="1000" dirty="0">
                <a:solidFill>
                  <a:srgbClr val="C00000"/>
                </a:solidFill>
              </a:rPr>
              <a:t>+60% GDP</a:t>
            </a:r>
          </a:p>
        </p:txBody>
      </p:sp>
    </p:spTree>
    <p:extLst>
      <p:ext uri="{BB962C8B-B14F-4D97-AF65-F5344CB8AC3E}">
        <p14:creationId xmlns:p14="http://schemas.microsoft.com/office/powerpoint/2010/main" val="1040591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89579" y="947084"/>
            <a:ext cx="2393422" cy="1153217"/>
          </a:xfrm>
          <a:prstGeom prst="ellipse">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5" name="TextBox 4"/>
          <p:cNvSpPr txBox="1"/>
          <p:nvPr/>
        </p:nvSpPr>
        <p:spPr>
          <a:xfrm>
            <a:off x="716242" y="1151818"/>
            <a:ext cx="1958666" cy="830997"/>
          </a:xfrm>
          <a:prstGeom prst="rect">
            <a:avLst/>
          </a:prstGeom>
          <a:noFill/>
        </p:spPr>
        <p:txBody>
          <a:bodyPr wrap="square" rtlCol="0">
            <a:spAutoFit/>
          </a:bodyPr>
          <a:lstStyle/>
          <a:p>
            <a:r>
              <a:rPr lang="en-IE" sz="1200" dirty="0">
                <a:solidFill>
                  <a:srgbClr val="0F5494"/>
                </a:solidFill>
              </a:rPr>
              <a:t>Commercial Banks assets</a:t>
            </a:r>
          </a:p>
          <a:p>
            <a:r>
              <a:rPr lang="en-IE" sz="1200" b="0" dirty="0">
                <a:solidFill>
                  <a:srgbClr val="0F5494"/>
                </a:solidFill>
              </a:rPr>
              <a:t>Typically less than </a:t>
            </a:r>
            <a:r>
              <a:rPr lang="en-IE" sz="1200" dirty="0">
                <a:solidFill>
                  <a:srgbClr val="FF0000"/>
                </a:solidFill>
              </a:rPr>
              <a:t>20 % of GDP</a:t>
            </a:r>
            <a:r>
              <a:rPr lang="en-US" sz="1200" dirty="0">
                <a:solidFill>
                  <a:srgbClr val="FF0000"/>
                </a:solidFill>
              </a:rPr>
              <a:t>,</a:t>
            </a:r>
            <a:r>
              <a:rPr lang="en-US" sz="1200" b="0" dirty="0">
                <a:solidFill>
                  <a:srgbClr val="0F5494"/>
                </a:solidFill>
              </a:rPr>
              <a:t> </a:t>
            </a:r>
            <a:endParaRPr lang="en-IE" sz="1200" b="0" dirty="0">
              <a:solidFill>
                <a:srgbClr val="0F5494"/>
              </a:solidFill>
            </a:endParaRPr>
          </a:p>
        </p:txBody>
      </p:sp>
      <p:sp>
        <p:nvSpPr>
          <p:cNvPr id="20" name="Down Arrow 19"/>
          <p:cNvSpPr/>
          <p:nvPr/>
        </p:nvSpPr>
        <p:spPr>
          <a:xfrm rot="16200000">
            <a:off x="4404795" y="-750402"/>
            <a:ext cx="3004459" cy="6075527"/>
          </a:xfrm>
          <a:prstGeom prst="downArrow">
            <a:avLst>
              <a:gd name="adj1" fmla="val 78959"/>
              <a:gd name="adj2" fmla="val 35937"/>
            </a:avLst>
          </a:prstGeom>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7" name="Oval 6"/>
          <p:cNvSpPr/>
          <p:nvPr/>
        </p:nvSpPr>
        <p:spPr>
          <a:xfrm>
            <a:off x="190146" y="3482534"/>
            <a:ext cx="2592288" cy="1152128"/>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6" name="Oval 5"/>
          <p:cNvSpPr/>
          <p:nvPr/>
        </p:nvSpPr>
        <p:spPr>
          <a:xfrm>
            <a:off x="190146" y="2204978"/>
            <a:ext cx="2592288" cy="1277555"/>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2" name="Oval 11"/>
          <p:cNvSpPr/>
          <p:nvPr/>
        </p:nvSpPr>
        <p:spPr>
          <a:xfrm>
            <a:off x="134928" y="4679780"/>
            <a:ext cx="2592288" cy="1152128"/>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4" name="TextBox 13"/>
          <p:cNvSpPr txBox="1"/>
          <p:nvPr/>
        </p:nvSpPr>
        <p:spPr>
          <a:xfrm>
            <a:off x="595417" y="2414334"/>
            <a:ext cx="1870176" cy="1015663"/>
          </a:xfrm>
          <a:prstGeom prst="rect">
            <a:avLst/>
          </a:prstGeom>
          <a:noFill/>
        </p:spPr>
        <p:txBody>
          <a:bodyPr wrap="square" rtlCol="0">
            <a:spAutoFit/>
          </a:bodyPr>
          <a:lstStyle/>
          <a:p>
            <a:r>
              <a:rPr lang="en-IE" sz="1200" dirty="0">
                <a:solidFill>
                  <a:srgbClr val="0F5494"/>
                </a:solidFill>
              </a:rPr>
              <a:t>Life and </a:t>
            </a:r>
            <a:r>
              <a:rPr lang="en-IE" sz="1200" dirty="0" smtClean="0">
                <a:solidFill>
                  <a:srgbClr val="0F5494"/>
                </a:solidFill>
              </a:rPr>
              <a:t>Property/Casualty </a:t>
            </a:r>
            <a:r>
              <a:rPr lang="en-IE" sz="1200" dirty="0">
                <a:solidFill>
                  <a:srgbClr val="0F5494"/>
                </a:solidFill>
              </a:rPr>
              <a:t>Insurance</a:t>
            </a:r>
          </a:p>
          <a:p>
            <a:r>
              <a:rPr lang="en-IE" sz="1200" b="0" dirty="0">
                <a:solidFill>
                  <a:srgbClr val="0F5494"/>
                </a:solidFill>
              </a:rPr>
              <a:t>Assets </a:t>
            </a:r>
            <a:r>
              <a:rPr lang="en-IE" sz="1200" dirty="0">
                <a:solidFill>
                  <a:srgbClr val="FF0000"/>
                </a:solidFill>
              </a:rPr>
              <a:t>Less than 1,5% of </a:t>
            </a:r>
            <a:r>
              <a:rPr lang="en-IE" sz="1200" dirty="0" smtClean="0">
                <a:solidFill>
                  <a:srgbClr val="FF0000"/>
                </a:solidFill>
              </a:rPr>
              <a:t>GDP</a:t>
            </a:r>
            <a:endParaRPr lang="en-IE" sz="1200" b="0" dirty="0">
              <a:solidFill>
                <a:srgbClr val="0F5494"/>
              </a:solidFill>
            </a:endParaRPr>
          </a:p>
        </p:txBody>
      </p:sp>
      <p:sp>
        <p:nvSpPr>
          <p:cNvPr id="15" name="TextBox 14"/>
          <p:cNvSpPr txBox="1"/>
          <p:nvPr/>
        </p:nvSpPr>
        <p:spPr>
          <a:xfrm>
            <a:off x="595417" y="3704655"/>
            <a:ext cx="1870176" cy="830997"/>
          </a:xfrm>
          <a:prstGeom prst="rect">
            <a:avLst/>
          </a:prstGeom>
          <a:noFill/>
        </p:spPr>
        <p:txBody>
          <a:bodyPr wrap="square" rtlCol="0">
            <a:spAutoFit/>
          </a:bodyPr>
          <a:lstStyle/>
          <a:p>
            <a:r>
              <a:rPr lang="en-IE" sz="1200" dirty="0">
                <a:solidFill>
                  <a:srgbClr val="0F5494"/>
                </a:solidFill>
              </a:rPr>
              <a:t>Pension C</a:t>
            </a:r>
            <a:r>
              <a:rPr lang="en-IE" sz="1200" dirty="0" smtClean="0">
                <a:solidFill>
                  <a:srgbClr val="0F5494"/>
                </a:solidFill>
              </a:rPr>
              <a:t>ompanies Assets</a:t>
            </a:r>
            <a:endParaRPr lang="en-IE" sz="1200" dirty="0">
              <a:solidFill>
                <a:srgbClr val="0F5494"/>
              </a:solidFill>
            </a:endParaRPr>
          </a:p>
          <a:p>
            <a:r>
              <a:rPr lang="en-IE" sz="1200" b="0" dirty="0">
                <a:solidFill>
                  <a:srgbClr val="0F5494"/>
                </a:solidFill>
              </a:rPr>
              <a:t>Less than </a:t>
            </a:r>
            <a:r>
              <a:rPr lang="en-IE" sz="1200" dirty="0">
                <a:solidFill>
                  <a:srgbClr val="FF0000"/>
                </a:solidFill>
              </a:rPr>
              <a:t>5% of </a:t>
            </a:r>
            <a:r>
              <a:rPr lang="en-IE" sz="1200" dirty="0" smtClean="0">
                <a:solidFill>
                  <a:srgbClr val="FF0000"/>
                </a:solidFill>
              </a:rPr>
              <a:t>GDP</a:t>
            </a:r>
            <a:endParaRPr lang="en-IE" sz="1200" dirty="0">
              <a:solidFill>
                <a:srgbClr val="FF0000"/>
              </a:solidFill>
            </a:endParaRPr>
          </a:p>
        </p:txBody>
      </p:sp>
      <p:sp>
        <p:nvSpPr>
          <p:cNvPr id="16" name="TextBox 15"/>
          <p:cNvSpPr txBox="1"/>
          <p:nvPr/>
        </p:nvSpPr>
        <p:spPr>
          <a:xfrm>
            <a:off x="595417" y="4846120"/>
            <a:ext cx="1870176" cy="646331"/>
          </a:xfrm>
          <a:prstGeom prst="rect">
            <a:avLst/>
          </a:prstGeom>
          <a:noFill/>
        </p:spPr>
        <p:txBody>
          <a:bodyPr wrap="square" rtlCol="0">
            <a:spAutoFit/>
          </a:bodyPr>
          <a:lstStyle/>
          <a:p>
            <a:r>
              <a:rPr lang="en-IE" sz="1200" dirty="0">
                <a:solidFill>
                  <a:srgbClr val="0F5494"/>
                </a:solidFill>
              </a:rPr>
              <a:t>Companies, HNW (Diaspora) +local retail Investors </a:t>
            </a:r>
            <a:endParaRPr lang="en-US" sz="1200" dirty="0">
              <a:solidFill>
                <a:srgbClr val="0F5494"/>
              </a:solidFill>
            </a:endParaRPr>
          </a:p>
        </p:txBody>
      </p:sp>
      <p:sp>
        <p:nvSpPr>
          <p:cNvPr id="25" name="TextBox 24"/>
          <p:cNvSpPr txBox="1"/>
          <p:nvPr/>
        </p:nvSpPr>
        <p:spPr>
          <a:xfrm>
            <a:off x="3048460" y="1305706"/>
            <a:ext cx="3225071" cy="553998"/>
          </a:xfrm>
          <a:prstGeom prst="rect">
            <a:avLst/>
          </a:prstGeom>
          <a:noFill/>
        </p:spPr>
        <p:txBody>
          <a:bodyPr wrap="square" rtlCol="0">
            <a:spAutoFit/>
          </a:bodyPr>
          <a:lstStyle/>
          <a:p>
            <a:r>
              <a:rPr lang="en-IE" sz="1000" dirty="0">
                <a:solidFill>
                  <a:srgbClr val="0F5494"/>
                </a:solidFill>
              </a:rPr>
              <a:t>Commercial Banks </a:t>
            </a:r>
            <a:r>
              <a:rPr lang="en-IE" sz="1000" b="0" dirty="0" smtClean="0">
                <a:solidFill>
                  <a:srgbClr val="0F5494"/>
                </a:solidFill>
              </a:rPr>
              <a:t>Very </a:t>
            </a:r>
            <a:r>
              <a:rPr lang="en-IE" sz="1000" b="0" dirty="0">
                <a:solidFill>
                  <a:srgbClr val="0F5494"/>
                </a:solidFill>
              </a:rPr>
              <a:t>high concentration on single name obligors and high concertation of assets on a  few banks. </a:t>
            </a:r>
          </a:p>
        </p:txBody>
      </p:sp>
      <p:sp>
        <p:nvSpPr>
          <p:cNvPr id="26" name="TextBox 25"/>
          <p:cNvSpPr txBox="1"/>
          <p:nvPr/>
        </p:nvSpPr>
        <p:spPr>
          <a:xfrm>
            <a:off x="3077035" y="2137335"/>
            <a:ext cx="1440630" cy="553998"/>
          </a:xfrm>
          <a:prstGeom prst="rect">
            <a:avLst/>
          </a:prstGeom>
          <a:noFill/>
        </p:spPr>
        <p:txBody>
          <a:bodyPr wrap="square" rtlCol="0">
            <a:spAutoFit/>
          </a:bodyPr>
          <a:lstStyle/>
          <a:p>
            <a:r>
              <a:rPr lang="en-IE" sz="1000" dirty="0">
                <a:solidFill>
                  <a:srgbClr val="0F5494"/>
                </a:solidFill>
              </a:rPr>
              <a:t>Insurance,</a:t>
            </a:r>
            <a:r>
              <a:rPr lang="en-IE" sz="1000" b="0" dirty="0">
                <a:solidFill>
                  <a:srgbClr val="0F5494"/>
                </a:solidFill>
              </a:rPr>
              <a:t> P&amp;C has a very low usage locally. </a:t>
            </a:r>
          </a:p>
        </p:txBody>
      </p:sp>
      <p:sp>
        <p:nvSpPr>
          <p:cNvPr id="28" name="TextBox 27"/>
          <p:cNvSpPr txBox="1"/>
          <p:nvPr/>
        </p:nvSpPr>
        <p:spPr>
          <a:xfrm>
            <a:off x="4858690" y="1993814"/>
            <a:ext cx="1440630" cy="861774"/>
          </a:xfrm>
          <a:prstGeom prst="rect">
            <a:avLst/>
          </a:prstGeom>
          <a:noFill/>
        </p:spPr>
        <p:txBody>
          <a:bodyPr wrap="square" rtlCol="0">
            <a:spAutoFit/>
          </a:bodyPr>
          <a:lstStyle/>
          <a:p>
            <a:r>
              <a:rPr lang="en-IE" sz="1000" dirty="0">
                <a:solidFill>
                  <a:srgbClr val="0F5494"/>
                </a:solidFill>
              </a:rPr>
              <a:t>Pensions, </a:t>
            </a:r>
            <a:r>
              <a:rPr lang="en-IE" sz="1000" b="0" dirty="0">
                <a:solidFill>
                  <a:srgbClr val="0F5494"/>
                </a:solidFill>
              </a:rPr>
              <a:t>Very low level of savings and financial awareness the product per </a:t>
            </a:r>
            <a:r>
              <a:rPr lang="en-IE" sz="1000" b="0" dirty="0" smtClean="0">
                <a:solidFill>
                  <a:srgbClr val="0F5494"/>
                </a:solidFill>
              </a:rPr>
              <a:t>person</a:t>
            </a:r>
            <a:endParaRPr lang="en-IE" sz="1000" b="0" dirty="0">
              <a:solidFill>
                <a:srgbClr val="0F5494"/>
              </a:solidFill>
            </a:endParaRPr>
          </a:p>
        </p:txBody>
      </p:sp>
      <p:sp>
        <p:nvSpPr>
          <p:cNvPr id="30" name="Down Arrow 29"/>
          <p:cNvSpPr/>
          <p:nvPr/>
        </p:nvSpPr>
        <p:spPr>
          <a:xfrm rot="16200000">
            <a:off x="5644553" y="2847996"/>
            <a:ext cx="1886326" cy="5112568"/>
          </a:xfrm>
          <a:prstGeom prst="downArrow">
            <a:avLst>
              <a:gd name="adj1" fmla="val 62197"/>
              <a:gd name="adj2" fmla="val 54529"/>
            </a:avLst>
          </a:prstGeom>
          <a:ln>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21" name="Oval 20"/>
          <p:cNvSpPr/>
          <p:nvPr/>
        </p:nvSpPr>
        <p:spPr>
          <a:xfrm>
            <a:off x="295706" y="5900668"/>
            <a:ext cx="2498720" cy="958820"/>
          </a:xfrm>
          <a:prstGeom prst="ellipse">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n-IE" sz="1100" dirty="0">
                <a:solidFill>
                  <a:srgbClr val="0F5494"/>
                </a:solidFill>
              </a:rPr>
              <a:t>External Development banks and AID donors investments and grants</a:t>
            </a:r>
          </a:p>
        </p:txBody>
      </p:sp>
      <p:sp>
        <p:nvSpPr>
          <p:cNvPr id="22" name="Title 1"/>
          <p:cNvSpPr txBox="1">
            <a:spLocks/>
          </p:cNvSpPr>
          <p:nvPr/>
        </p:nvSpPr>
        <p:spPr bwMode="auto">
          <a:xfrm>
            <a:off x="244290" y="-6928"/>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GB" sz="2000" kern="0" dirty="0"/>
              <a:t>Simplified developing financial market, Key players</a:t>
            </a:r>
          </a:p>
        </p:txBody>
      </p:sp>
      <p:sp>
        <p:nvSpPr>
          <p:cNvPr id="31" name="Rectangle 30"/>
          <p:cNvSpPr/>
          <p:nvPr/>
        </p:nvSpPr>
        <p:spPr>
          <a:xfrm>
            <a:off x="4788024" y="5131769"/>
            <a:ext cx="3370116" cy="461665"/>
          </a:xfrm>
          <a:prstGeom prst="rect">
            <a:avLst/>
          </a:prstGeom>
          <a:noFill/>
        </p:spPr>
        <p:txBody>
          <a:bodyPr wrap="square" lIns="91440" tIns="45720" rIns="91440" bIns="45720">
            <a:spAutoFit/>
          </a:bodyPr>
          <a:lstStyle/>
          <a:p>
            <a:pPr algn="ctr"/>
            <a:r>
              <a:rPr lang="en-IE" sz="2400" b="0" dirty="0">
                <a:ln w="0"/>
                <a:solidFill>
                  <a:schemeClr val="tx1"/>
                </a:solidFill>
                <a:effectLst>
                  <a:outerShdw blurRad="38100" dist="19050" dir="2700000" algn="tl" rotWithShape="0">
                    <a:schemeClr val="dk1">
                      <a:alpha val="40000"/>
                    </a:schemeClr>
                  </a:outerShdw>
                </a:effectLst>
              </a:rPr>
              <a:t>Capital</a:t>
            </a:r>
            <a:r>
              <a:rPr lang="en-IE" sz="2000" b="0" dirty="0">
                <a:ln w="0"/>
                <a:solidFill>
                  <a:schemeClr val="tx1"/>
                </a:solidFill>
                <a:effectLst>
                  <a:outerShdw blurRad="38100" dist="19050" dir="2700000" algn="tl" rotWithShape="0">
                    <a:schemeClr val="dk1">
                      <a:alpha val="40000"/>
                    </a:schemeClr>
                  </a:outerShdw>
                </a:effectLst>
              </a:rPr>
              <a:t> Supply</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32" name="Rectangle 31"/>
          <p:cNvSpPr/>
          <p:nvPr/>
        </p:nvSpPr>
        <p:spPr>
          <a:xfrm>
            <a:off x="6161872" y="1848884"/>
            <a:ext cx="2160240" cy="707886"/>
          </a:xfrm>
          <a:prstGeom prst="rect">
            <a:avLst/>
          </a:prstGeom>
          <a:noFill/>
        </p:spPr>
        <p:txBody>
          <a:bodyPr wrap="square" lIns="91440" tIns="45720" rIns="91440" bIns="45720">
            <a:spAutoFit/>
          </a:bodyPr>
          <a:lstStyle/>
          <a:p>
            <a:pPr algn="ctr"/>
            <a:r>
              <a:rPr lang="en-US" sz="2000" b="0" cap="none" spc="0" dirty="0">
                <a:ln w="0"/>
                <a:solidFill>
                  <a:schemeClr val="tx1"/>
                </a:solidFill>
                <a:effectLst>
                  <a:outerShdw blurRad="38100" dist="19050" dir="2700000" algn="tl" rotWithShape="0">
                    <a:schemeClr val="dk1">
                      <a:alpha val="40000"/>
                    </a:schemeClr>
                  </a:outerShdw>
                </a:effectLst>
              </a:rPr>
              <a:t>Financial </a:t>
            </a:r>
            <a:r>
              <a:rPr lang="en-US" sz="2000" b="0" cap="none" spc="0" dirty="0" smtClean="0">
                <a:ln w="0"/>
                <a:solidFill>
                  <a:schemeClr val="tx1"/>
                </a:solidFill>
                <a:effectLst>
                  <a:outerShdw blurRad="38100" dist="19050" dir="2700000" algn="tl" rotWithShape="0">
                    <a:schemeClr val="dk1">
                      <a:alpha val="40000"/>
                    </a:schemeClr>
                  </a:outerShdw>
                </a:effectLst>
              </a:rPr>
              <a:t>Products</a:t>
            </a:r>
            <a:endParaRPr 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947297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843808" y="1052736"/>
            <a:ext cx="2592288" cy="1152128"/>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7" name="Oval 6"/>
          <p:cNvSpPr/>
          <p:nvPr/>
        </p:nvSpPr>
        <p:spPr>
          <a:xfrm>
            <a:off x="2915816" y="2276872"/>
            <a:ext cx="2592288" cy="1224136"/>
          </a:xfrm>
          <a:prstGeom prst="ellipse">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12" name="Oval 11"/>
          <p:cNvSpPr/>
          <p:nvPr/>
        </p:nvSpPr>
        <p:spPr>
          <a:xfrm>
            <a:off x="6228184" y="4437112"/>
            <a:ext cx="2592288" cy="1728192"/>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22" name="TextBox 21"/>
          <p:cNvSpPr txBox="1"/>
          <p:nvPr/>
        </p:nvSpPr>
        <p:spPr>
          <a:xfrm>
            <a:off x="3419872" y="1340768"/>
            <a:ext cx="1512168" cy="646331"/>
          </a:xfrm>
          <a:prstGeom prst="rect">
            <a:avLst/>
          </a:prstGeom>
          <a:noFill/>
        </p:spPr>
        <p:txBody>
          <a:bodyPr wrap="square" rtlCol="0">
            <a:spAutoFit/>
          </a:bodyPr>
          <a:lstStyle/>
          <a:p>
            <a:r>
              <a:rPr lang="en-IE" sz="1200" dirty="0">
                <a:solidFill>
                  <a:srgbClr val="0F5494"/>
                </a:solidFill>
              </a:rPr>
              <a:t>Equity Market </a:t>
            </a:r>
          </a:p>
          <a:p>
            <a:r>
              <a:rPr lang="en-IE" sz="1200" b="0" dirty="0" smtClean="0">
                <a:solidFill>
                  <a:srgbClr val="0F5494"/>
                </a:solidFill>
              </a:rPr>
              <a:t>Less than </a:t>
            </a:r>
            <a:r>
              <a:rPr lang="en-IE" sz="1200" dirty="0" smtClean="0">
                <a:solidFill>
                  <a:srgbClr val="FF0000"/>
                </a:solidFill>
              </a:rPr>
              <a:t>12% </a:t>
            </a:r>
            <a:r>
              <a:rPr lang="en-IE" sz="1200" dirty="0">
                <a:solidFill>
                  <a:srgbClr val="FF0000"/>
                </a:solidFill>
              </a:rPr>
              <a:t>of GDP</a:t>
            </a:r>
            <a:r>
              <a:rPr lang="en-IE" sz="1200" b="0" dirty="0">
                <a:solidFill>
                  <a:srgbClr val="0F5494"/>
                </a:solidFill>
              </a:rPr>
              <a:t> </a:t>
            </a:r>
          </a:p>
        </p:txBody>
      </p:sp>
      <p:sp>
        <p:nvSpPr>
          <p:cNvPr id="30" name="TextBox 29"/>
          <p:cNvSpPr txBox="1"/>
          <p:nvPr/>
        </p:nvSpPr>
        <p:spPr>
          <a:xfrm>
            <a:off x="3347864" y="2420888"/>
            <a:ext cx="1944216" cy="1200329"/>
          </a:xfrm>
          <a:prstGeom prst="rect">
            <a:avLst/>
          </a:prstGeom>
          <a:noFill/>
        </p:spPr>
        <p:txBody>
          <a:bodyPr wrap="square" rtlCol="0">
            <a:spAutoFit/>
          </a:bodyPr>
          <a:lstStyle/>
          <a:p>
            <a:r>
              <a:rPr lang="en-IE" sz="1200" dirty="0">
                <a:solidFill>
                  <a:srgbClr val="0F5494"/>
                </a:solidFill>
              </a:rPr>
              <a:t>Bond Market. </a:t>
            </a:r>
            <a:r>
              <a:rPr lang="en-IE" sz="1200" b="0" dirty="0">
                <a:solidFill>
                  <a:srgbClr val="0F5494"/>
                </a:solidFill>
              </a:rPr>
              <a:t>About </a:t>
            </a:r>
          </a:p>
          <a:p>
            <a:r>
              <a:rPr lang="en-IE" sz="1200" dirty="0">
                <a:solidFill>
                  <a:srgbClr val="FF0000"/>
                </a:solidFill>
              </a:rPr>
              <a:t>20% of GDP. </a:t>
            </a:r>
            <a:r>
              <a:rPr lang="en-IE" sz="1200" b="0" dirty="0">
                <a:solidFill>
                  <a:srgbClr val="0F5494"/>
                </a:solidFill>
              </a:rPr>
              <a:t>Less than </a:t>
            </a:r>
            <a:r>
              <a:rPr lang="en-IE" sz="1200" dirty="0">
                <a:solidFill>
                  <a:srgbClr val="FF0000"/>
                </a:solidFill>
              </a:rPr>
              <a:t>4.5% </a:t>
            </a:r>
            <a:r>
              <a:rPr lang="en-IE" sz="1200" b="0" dirty="0">
                <a:solidFill>
                  <a:srgbClr val="0F5494"/>
                </a:solidFill>
              </a:rPr>
              <a:t>tends to be from the private sector</a:t>
            </a:r>
          </a:p>
          <a:p>
            <a:endParaRPr lang="en-IE" sz="1200" b="0" dirty="0">
              <a:solidFill>
                <a:srgbClr val="0F5494"/>
              </a:solidFill>
            </a:endParaRPr>
          </a:p>
        </p:txBody>
      </p:sp>
      <p:sp>
        <p:nvSpPr>
          <p:cNvPr id="31" name="TextBox 30"/>
          <p:cNvSpPr txBox="1"/>
          <p:nvPr/>
        </p:nvSpPr>
        <p:spPr>
          <a:xfrm>
            <a:off x="6588224" y="4639681"/>
            <a:ext cx="1870176" cy="892552"/>
          </a:xfrm>
          <a:prstGeom prst="rect">
            <a:avLst/>
          </a:prstGeom>
          <a:noFill/>
        </p:spPr>
        <p:txBody>
          <a:bodyPr wrap="square" rtlCol="0">
            <a:spAutoFit/>
          </a:bodyPr>
          <a:lstStyle/>
          <a:p>
            <a:r>
              <a:rPr lang="en-IE" sz="1100" dirty="0">
                <a:solidFill>
                  <a:srgbClr val="0F5494"/>
                </a:solidFill>
              </a:rPr>
              <a:t>Local loan and trade finance demand of private corporates,</a:t>
            </a:r>
            <a:r>
              <a:rPr lang="en-IE" sz="1100" b="0" dirty="0">
                <a:solidFill>
                  <a:srgbClr val="0F5494"/>
                </a:solidFill>
              </a:rPr>
              <a:t> less than </a:t>
            </a:r>
            <a:r>
              <a:rPr lang="en-IE" sz="1100" dirty="0">
                <a:solidFill>
                  <a:srgbClr val="FF0000"/>
                </a:solidFill>
              </a:rPr>
              <a:t>10</a:t>
            </a:r>
            <a:r>
              <a:rPr lang="en-IE" sz="1100" dirty="0" smtClean="0">
                <a:solidFill>
                  <a:srgbClr val="FF0000"/>
                </a:solidFill>
              </a:rPr>
              <a:t>% </a:t>
            </a:r>
            <a:r>
              <a:rPr lang="en-IE" sz="1100" dirty="0">
                <a:solidFill>
                  <a:srgbClr val="FF0000"/>
                </a:solidFill>
              </a:rPr>
              <a:t>of GDP</a:t>
            </a:r>
          </a:p>
          <a:p>
            <a:endParaRPr lang="en-IE" sz="800" b="0" dirty="0">
              <a:solidFill>
                <a:srgbClr val="0F5494"/>
              </a:solidFill>
            </a:endParaRPr>
          </a:p>
        </p:txBody>
      </p:sp>
      <p:sp>
        <p:nvSpPr>
          <p:cNvPr id="32" name="Oval 31"/>
          <p:cNvSpPr/>
          <p:nvPr/>
        </p:nvSpPr>
        <p:spPr>
          <a:xfrm>
            <a:off x="6012160" y="2420888"/>
            <a:ext cx="2746944" cy="1872208"/>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4" name="Oval 33"/>
          <p:cNvSpPr/>
          <p:nvPr/>
        </p:nvSpPr>
        <p:spPr>
          <a:xfrm>
            <a:off x="6156176" y="1196752"/>
            <a:ext cx="2592288" cy="1152128"/>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7" name="Oval 36"/>
          <p:cNvSpPr/>
          <p:nvPr/>
        </p:nvSpPr>
        <p:spPr>
          <a:xfrm>
            <a:off x="2987824" y="3573016"/>
            <a:ext cx="2501369" cy="1080120"/>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39" name="TextBox 38"/>
          <p:cNvSpPr txBox="1"/>
          <p:nvPr/>
        </p:nvSpPr>
        <p:spPr>
          <a:xfrm>
            <a:off x="3347864" y="3717032"/>
            <a:ext cx="1870176" cy="830997"/>
          </a:xfrm>
          <a:prstGeom prst="rect">
            <a:avLst/>
          </a:prstGeom>
          <a:noFill/>
        </p:spPr>
        <p:txBody>
          <a:bodyPr wrap="square" rtlCol="0">
            <a:spAutoFit/>
          </a:bodyPr>
          <a:lstStyle/>
          <a:p>
            <a:r>
              <a:rPr lang="en-IE" sz="1200" dirty="0">
                <a:solidFill>
                  <a:srgbClr val="0F5494"/>
                </a:solidFill>
              </a:rPr>
              <a:t>Insurance &amp; Life Insurance  Demand. </a:t>
            </a:r>
            <a:r>
              <a:rPr lang="en-IE" sz="1200" dirty="0">
                <a:solidFill>
                  <a:srgbClr val="FF0000"/>
                </a:solidFill>
              </a:rPr>
              <a:t>&lt;1% of GDP </a:t>
            </a:r>
          </a:p>
        </p:txBody>
      </p:sp>
      <p:sp>
        <p:nvSpPr>
          <p:cNvPr id="40" name="Down Arrow 39"/>
          <p:cNvSpPr/>
          <p:nvPr/>
        </p:nvSpPr>
        <p:spPr>
          <a:xfrm rot="16200000">
            <a:off x="915812" y="1036516"/>
            <a:ext cx="1375875" cy="2560443"/>
          </a:xfrm>
          <a:prstGeom prst="downArrow">
            <a:avLst>
              <a:gd name="adj1" fmla="val 78959"/>
              <a:gd name="adj2" fmla="val 3593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1" name="Down Arrow 40"/>
          <p:cNvSpPr/>
          <p:nvPr/>
        </p:nvSpPr>
        <p:spPr>
          <a:xfrm rot="5400000">
            <a:off x="127131" y="4417889"/>
            <a:ext cx="2312979" cy="2567243"/>
          </a:xfrm>
          <a:prstGeom prst="downArrow">
            <a:avLst>
              <a:gd name="adj1" fmla="val 78959"/>
              <a:gd name="adj2" fmla="val 25629"/>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2" name="Down Arrow 41"/>
          <p:cNvSpPr/>
          <p:nvPr/>
        </p:nvSpPr>
        <p:spPr>
          <a:xfrm rot="16200000">
            <a:off x="850319" y="2542169"/>
            <a:ext cx="1396617" cy="2594215"/>
          </a:xfrm>
          <a:prstGeom prst="downArrow">
            <a:avLst>
              <a:gd name="adj1" fmla="val 78959"/>
              <a:gd name="adj2" fmla="val 35937"/>
            </a:avLst>
          </a:prstGeom>
          <a:ln>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endParaRPr lang="en-US" sz="1800" b="0"/>
          </a:p>
        </p:txBody>
      </p:sp>
      <p:sp>
        <p:nvSpPr>
          <p:cNvPr id="43" name="Rectangle 42"/>
          <p:cNvSpPr/>
          <p:nvPr/>
        </p:nvSpPr>
        <p:spPr>
          <a:xfrm>
            <a:off x="-540568" y="2132856"/>
            <a:ext cx="4139897" cy="400110"/>
          </a:xfrm>
          <a:prstGeom prst="rect">
            <a:avLst/>
          </a:prstGeom>
          <a:noFill/>
        </p:spPr>
        <p:txBody>
          <a:bodyPr wrap="square" lIns="91440" tIns="45720" rIns="91440" bIns="45720">
            <a:spAutoFit/>
          </a:bodyPr>
          <a:lstStyle/>
          <a:p>
            <a:pPr algn="ctr"/>
            <a:r>
              <a:rPr lang="en-US" sz="2000" b="0" cap="none" spc="0" dirty="0">
                <a:ln w="0"/>
                <a:solidFill>
                  <a:schemeClr val="tx1"/>
                </a:solidFill>
                <a:effectLst>
                  <a:outerShdw blurRad="38100" dist="19050" dir="2700000" algn="tl" rotWithShape="0">
                    <a:schemeClr val="dk1">
                      <a:alpha val="40000"/>
                    </a:schemeClr>
                  </a:outerShdw>
                </a:effectLst>
              </a:rPr>
              <a:t>Financial Products</a:t>
            </a:r>
          </a:p>
        </p:txBody>
      </p:sp>
      <p:sp>
        <p:nvSpPr>
          <p:cNvPr id="44" name="Rectangle 43"/>
          <p:cNvSpPr/>
          <p:nvPr/>
        </p:nvSpPr>
        <p:spPr>
          <a:xfrm>
            <a:off x="-684584" y="3645024"/>
            <a:ext cx="4139897" cy="400110"/>
          </a:xfrm>
          <a:prstGeom prst="rect">
            <a:avLst/>
          </a:prstGeom>
          <a:noFill/>
        </p:spPr>
        <p:txBody>
          <a:bodyPr wrap="square" lIns="91440" tIns="45720" rIns="91440" bIns="45720">
            <a:spAutoFit/>
          </a:bodyPr>
          <a:lstStyle/>
          <a:p>
            <a:pPr algn="ctr"/>
            <a:r>
              <a:rPr lang="en-IE" sz="2000" b="0" dirty="0">
                <a:ln w="0"/>
                <a:solidFill>
                  <a:schemeClr val="tx1"/>
                </a:solidFill>
                <a:effectLst>
                  <a:outerShdw blurRad="38100" dist="19050" dir="2700000" algn="tl" rotWithShape="0">
                    <a:schemeClr val="dk1">
                      <a:alpha val="40000"/>
                    </a:schemeClr>
                  </a:outerShdw>
                </a:effectLst>
              </a:rPr>
              <a:t>Capital Supply</a:t>
            </a:r>
            <a:endParaRPr lang="en-US" sz="2000" b="0" cap="none" spc="0" dirty="0">
              <a:ln w="0"/>
              <a:solidFill>
                <a:schemeClr val="tx1"/>
              </a:solidFill>
              <a:effectLst>
                <a:outerShdw blurRad="38100" dist="19050" dir="2700000" algn="tl" rotWithShape="0">
                  <a:schemeClr val="dk1">
                    <a:alpha val="40000"/>
                  </a:schemeClr>
                </a:outerShdw>
              </a:effectLst>
            </a:endParaRPr>
          </a:p>
        </p:txBody>
      </p:sp>
      <p:sp>
        <p:nvSpPr>
          <p:cNvPr id="46" name="Rectangle 45"/>
          <p:cNvSpPr/>
          <p:nvPr/>
        </p:nvSpPr>
        <p:spPr>
          <a:xfrm>
            <a:off x="395536" y="4869160"/>
            <a:ext cx="2016225" cy="1685077"/>
          </a:xfrm>
          <a:prstGeom prst="rect">
            <a:avLst/>
          </a:prstGeom>
          <a:noFill/>
        </p:spPr>
        <p:txBody>
          <a:bodyPr wrap="square" lIns="91440" tIns="45720" rIns="91440" bIns="45720">
            <a:spAutoFit/>
          </a:bodyPr>
          <a:lstStyle/>
          <a:p>
            <a:pPr algn="ctr"/>
            <a:r>
              <a:rPr lang="en-IE" sz="1150" dirty="0">
                <a:ln w="0"/>
                <a:solidFill>
                  <a:schemeClr val="tx1"/>
                </a:solidFill>
              </a:rPr>
              <a:t>Source of capital: Savings, deposits, interests earnings, profits from companies, insurance premiums, jobs creation, infrastructure projects </a:t>
            </a:r>
            <a:endParaRPr lang="en-US" sz="1150" cap="none" spc="0" dirty="0">
              <a:ln w="0"/>
              <a:solidFill>
                <a:schemeClr val="tx1"/>
              </a:solidFill>
            </a:endParaRPr>
          </a:p>
        </p:txBody>
      </p:sp>
      <p:sp>
        <p:nvSpPr>
          <p:cNvPr id="20" name="TextBox 19"/>
          <p:cNvSpPr txBox="1"/>
          <p:nvPr/>
        </p:nvSpPr>
        <p:spPr>
          <a:xfrm>
            <a:off x="6588224" y="1484784"/>
            <a:ext cx="1870176" cy="600164"/>
          </a:xfrm>
          <a:prstGeom prst="rect">
            <a:avLst/>
          </a:prstGeom>
          <a:noFill/>
        </p:spPr>
        <p:txBody>
          <a:bodyPr wrap="square" rtlCol="0">
            <a:spAutoFit/>
          </a:bodyPr>
          <a:lstStyle/>
          <a:p>
            <a:r>
              <a:rPr lang="en-IE" sz="1100" dirty="0">
                <a:solidFill>
                  <a:srgbClr val="0F5494"/>
                </a:solidFill>
              </a:rPr>
              <a:t>Deposit Demand,</a:t>
            </a:r>
            <a:r>
              <a:rPr lang="en-IE" sz="1100" b="0" dirty="0">
                <a:solidFill>
                  <a:srgbClr val="0F5494"/>
                </a:solidFill>
              </a:rPr>
              <a:t> </a:t>
            </a:r>
            <a:r>
              <a:rPr lang="en-IE" sz="1100" dirty="0">
                <a:solidFill>
                  <a:srgbClr val="0F5494"/>
                </a:solidFill>
              </a:rPr>
              <a:t>,</a:t>
            </a:r>
            <a:r>
              <a:rPr lang="en-IE" sz="1100" b="0" dirty="0">
                <a:solidFill>
                  <a:srgbClr val="0F5494"/>
                </a:solidFill>
              </a:rPr>
              <a:t> less than</a:t>
            </a:r>
            <a:r>
              <a:rPr lang="en-IE" sz="1100" dirty="0">
                <a:solidFill>
                  <a:srgbClr val="FF0000"/>
                </a:solidFill>
              </a:rPr>
              <a:t> 30% typical penetration of GDP</a:t>
            </a:r>
            <a:endParaRPr lang="en-IE" sz="800" dirty="0">
              <a:solidFill>
                <a:srgbClr val="FF0000"/>
              </a:solidFill>
            </a:endParaRPr>
          </a:p>
        </p:txBody>
      </p:sp>
      <p:sp>
        <p:nvSpPr>
          <p:cNvPr id="21" name="TextBox 20"/>
          <p:cNvSpPr txBox="1"/>
          <p:nvPr/>
        </p:nvSpPr>
        <p:spPr>
          <a:xfrm>
            <a:off x="6372200" y="2780928"/>
            <a:ext cx="1870176" cy="369332"/>
          </a:xfrm>
          <a:prstGeom prst="rect">
            <a:avLst/>
          </a:prstGeom>
          <a:noFill/>
        </p:spPr>
        <p:txBody>
          <a:bodyPr wrap="square" rtlCol="0">
            <a:spAutoFit/>
          </a:bodyPr>
          <a:lstStyle/>
          <a:p>
            <a:r>
              <a:rPr lang="en-IE" sz="700" dirty="0">
                <a:solidFill>
                  <a:srgbClr val="0F5494"/>
                </a:solidFill>
              </a:rPr>
              <a:t>Financial</a:t>
            </a:r>
            <a:r>
              <a:rPr lang="en-IE" sz="1100" dirty="0">
                <a:solidFill>
                  <a:srgbClr val="0F5494"/>
                </a:solidFill>
              </a:rPr>
              <a:t> </a:t>
            </a:r>
            <a:r>
              <a:rPr lang="en-IE" sz="700" dirty="0">
                <a:solidFill>
                  <a:srgbClr val="0F5494"/>
                </a:solidFill>
              </a:rPr>
              <a:t>Instruments for companies and hedging</a:t>
            </a:r>
          </a:p>
        </p:txBody>
      </p:sp>
      <p:sp>
        <p:nvSpPr>
          <p:cNvPr id="23" name="TextBox 22"/>
          <p:cNvSpPr txBox="1"/>
          <p:nvPr/>
        </p:nvSpPr>
        <p:spPr>
          <a:xfrm>
            <a:off x="7371666" y="3195642"/>
            <a:ext cx="1870176" cy="276999"/>
          </a:xfrm>
          <a:prstGeom prst="rect">
            <a:avLst/>
          </a:prstGeom>
          <a:noFill/>
        </p:spPr>
        <p:txBody>
          <a:bodyPr wrap="square" rtlCol="0">
            <a:spAutoFit/>
          </a:bodyPr>
          <a:lstStyle/>
          <a:p>
            <a:r>
              <a:rPr lang="en-IE" sz="1200" dirty="0">
                <a:solidFill>
                  <a:srgbClr val="0F5494"/>
                </a:solidFill>
              </a:rPr>
              <a:t>Project</a:t>
            </a:r>
            <a:r>
              <a:rPr lang="en-IE" sz="800" dirty="0">
                <a:solidFill>
                  <a:srgbClr val="0F5494"/>
                </a:solidFill>
              </a:rPr>
              <a:t> </a:t>
            </a:r>
            <a:r>
              <a:rPr lang="en-IE" sz="1100" dirty="0">
                <a:solidFill>
                  <a:srgbClr val="0F5494"/>
                </a:solidFill>
              </a:rPr>
              <a:t>Finance</a:t>
            </a:r>
          </a:p>
        </p:txBody>
      </p:sp>
      <p:sp>
        <p:nvSpPr>
          <p:cNvPr id="25" name="TextBox 24"/>
          <p:cNvSpPr txBox="1"/>
          <p:nvPr/>
        </p:nvSpPr>
        <p:spPr>
          <a:xfrm>
            <a:off x="6375336" y="3572435"/>
            <a:ext cx="1870176" cy="215444"/>
          </a:xfrm>
          <a:prstGeom prst="rect">
            <a:avLst/>
          </a:prstGeom>
          <a:noFill/>
        </p:spPr>
        <p:txBody>
          <a:bodyPr wrap="square" rtlCol="0">
            <a:spAutoFit/>
          </a:bodyPr>
          <a:lstStyle/>
          <a:p>
            <a:r>
              <a:rPr lang="en-IE" sz="800" dirty="0" smtClean="0">
                <a:solidFill>
                  <a:srgbClr val="0F5494"/>
                </a:solidFill>
              </a:rPr>
              <a:t>Private Equity </a:t>
            </a:r>
            <a:r>
              <a:rPr lang="en-IE" sz="800" dirty="0">
                <a:solidFill>
                  <a:srgbClr val="0F5494"/>
                </a:solidFill>
              </a:rPr>
              <a:t>Investments</a:t>
            </a:r>
          </a:p>
        </p:txBody>
      </p:sp>
      <p:sp>
        <p:nvSpPr>
          <p:cNvPr id="26" name="Oval 25"/>
          <p:cNvSpPr/>
          <p:nvPr/>
        </p:nvSpPr>
        <p:spPr>
          <a:xfrm>
            <a:off x="2987824" y="4797152"/>
            <a:ext cx="2592288" cy="1368152"/>
          </a:xfrm>
          <a:prstGeom prst="ellipse">
            <a:avLst/>
          </a:prstGeom>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fontAlgn="auto">
              <a:spcBef>
                <a:spcPts val="0"/>
              </a:spcBef>
              <a:spcAft>
                <a:spcPts val="0"/>
              </a:spcAft>
            </a:pPr>
            <a:endParaRPr lang="en-US" sz="1800" b="0">
              <a:solidFill>
                <a:schemeClr val="tx1"/>
              </a:solidFill>
            </a:endParaRPr>
          </a:p>
        </p:txBody>
      </p:sp>
      <p:sp>
        <p:nvSpPr>
          <p:cNvPr id="27" name="TextBox 26"/>
          <p:cNvSpPr txBox="1"/>
          <p:nvPr/>
        </p:nvSpPr>
        <p:spPr>
          <a:xfrm>
            <a:off x="3419872" y="4941168"/>
            <a:ext cx="1870176" cy="1138773"/>
          </a:xfrm>
          <a:prstGeom prst="rect">
            <a:avLst/>
          </a:prstGeom>
          <a:noFill/>
        </p:spPr>
        <p:txBody>
          <a:bodyPr wrap="square" rtlCol="0">
            <a:spAutoFit/>
          </a:bodyPr>
          <a:lstStyle/>
          <a:p>
            <a:r>
              <a:rPr lang="en-IE" sz="1200" dirty="0">
                <a:solidFill>
                  <a:srgbClr val="0F5494"/>
                </a:solidFill>
              </a:rPr>
              <a:t>Investment and Pension Demand</a:t>
            </a:r>
            <a:r>
              <a:rPr lang="en-IE" sz="1200" b="0" dirty="0">
                <a:solidFill>
                  <a:srgbClr val="0F5494"/>
                </a:solidFill>
              </a:rPr>
              <a:t>, typical penetration of </a:t>
            </a:r>
            <a:r>
              <a:rPr lang="en-IE" sz="1200" b="0" dirty="0" smtClean="0">
                <a:solidFill>
                  <a:srgbClr val="0F5494"/>
                </a:solidFill>
              </a:rPr>
              <a:t>less than </a:t>
            </a:r>
            <a:r>
              <a:rPr lang="en-IE" sz="1200" dirty="0" smtClean="0">
                <a:solidFill>
                  <a:srgbClr val="FF0000"/>
                </a:solidFill>
              </a:rPr>
              <a:t>200 USD per person</a:t>
            </a:r>
            <a:endParaRPr lang="en-IE" sz="1200" dirty="0">
              <a:solidFill>
                <a:srgbClr val="FF0000"/>
              </a:solidFill>
            </a:endParaRPr>
          </a:p>
          <a:p>
            <a:endParaRPr lang="en-IE" sz="800" b="0" dirty="0">
              <a:solidFill>
                <a:srgbClr val="0F5494"/>
              </a:solidFill>
            </a:endParaRPr>
          </a:p>
        </p:txBody>
      </p:sp>
      <p:sp>
        <p:nvSpPr>
          <p:cNvPr id="33" name="TextBox 32"/>
          <p:cNvSpPr txBox="1"/>
          <p:nvPr/>
        </p:nvSpPr>
        <p:spPr>
          <a:xfrm>
            <a:off x="6804248" y="5510554"/>
            <a:ext cx="1654152" cy="600164"/>
          </a:xfrm>
          <a:prstGeom prst="rect">
            <a:avLst/>
          </a:prstGeom>
          <a:noFill/>
        </p:spPr>
        <p:txBody>
          <a:bodyPr wrap="square" rtlCol="0">
            <a:spAutoFit/>
          </a:bodyPr>
          <a:lstStyle/>
          <a:p>
            <a:r>
              <a:rPr lang="en-IE" sz="1100" dirty="0">
                <a:solidFill>
                  <a:srgbClr val="0F5494"/>
                </a:solidFill>
              </a:rPr>
              <a:t>Household Loans, </a:t>
            </a:r>
            <a:r>
              <a:rPr lang="en-IE" sz="1100" b="0" dirty="0">
                <a:solidFill>
                  <a:srgbClr val="0F5494"/>
                </a:solidFill>
              </a:rPr>
              <a:t>less than </a:t>
            </a:r>
            <a:r>
              <a:rPr lang="en-IE" sz="1100" dirty="0">
                <a:solidFill>
                  <a:srgbClr val="FF0000"/>
                </a:solidFill>
              </a:rPr>
              <a:t>4% of GDP</a:t>
            </a:r>
          </a:p>
        </p:txBody>
      </p:sp>
      <p:sp>
        <p:nvSpPr>
          <p:cNvPr id="28" name="Title 1"/>
          <p:cNvSpPr txBox="1">
            <a:spLocks/>
          </p:cNvSpPr>
          <p:nvPr/>
        </p:nvSpPr>
        <p:spPr bwMode="auto">
          <a:xfrm>
            <a:off x="-1" y="342529"/>
            <a:ext cx="9144000" cy="28803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indent="-358775"/>
            <a:r>
              <a:rPr kumimoji="0" lang="fr-FR" sz="2000" b="1" i="0" u="none" strike="noStrike" kern="0" cap="none" spc="0" normalizeH="0" baseline="0" noProof="0" dirty="0">
                <a:ln>
                  <a:noFill/>
                </a:ln>
                <a:solidFill>
                  <a:srgbClr val="C00000"/>
                </a:solidFill>
                <a:effectLst/>
                <a:uLnTx/>
                <a:uFillTx/>
                <a:latin typeface="+mj-lt"/>
                <a:ea typeface="+mj-ea"/>
                <a:cs typeface="+mj-cs"/>
              </a:rPr>
              <a:t/>
            </a:r>
            <a:br>
              <a:rPr kumimoji="0" lang="fr-FR" sz="2000" b="1" i="0" u="none" strike="noStrike" kern="0" cap="none" spc="0" normalizeH="0" baseline="0" noProof="0" dirty="0">
                <a:ln>
                  <a:noFill/>
                </a:ln>
                <a:solidFill>
                  <a:srgbClr val="C00000"/>
                </a:solidFill>
                <a:effectLst/>
                <a:uLnTx/>
                <a:uFillTx/>
                <a:latin typeface="+mj-lt"/>
                <a:ea typeface="+mj-ea"/>
                <a:cs typeface="+mj-cs"/>
              </a:rPr>
            </a:br>
            <a:r>
              <a:rPr kumimoji="0" lang="fr-FR" sz="2000" b="1" i="0" u="none" strike="noStrike" kern="0" cap="none" spc="0" normalizeH="0" baseline="0" noProof="0" dirty="0">
                <a:ln>
                  <a:noFill/>
                </a:ln>
                <a:solidFill>
                  <a:srgbClr val="C00000"/>
                </a:solidFill>
                <a:effectLst/>
                <a:uLnTx/>
                <a:uFillTx/>
                <a:latin typeface="+mj-lt"/>
                <a:ea typeface="+mj-ea"/>
                <a:cs typeface="+mj-cs"/>
              </a:rPr>
              <a:t> </a:t>
            </a:r>
            <a:r>
              <a:rPr kumimoji="0" lang="fr-FR" sz="2400" b="1" i="0" u="none" strike="noStrike" kern="0" cap="none" spc="0" normalizeH="0" baseline="0" noProof="0" dirty="0">
                <a:ln>
                  <a:noFill/>
                </a:ln>
                <a:solidFill>
                  <a:srgbClr val="0F5494"/>
                </a:solidFill>
                <a:effectLst/>
                <a:uLnTx/>
                <a:uFillTx/>
                <a:latin typeface="+mj-lt"/>
                <a:ea typeface="+mj-ea"/>
                <a:cs typeface="+mj-cs"/>
              </a:rPr>
              <a:t/>
            </a:r>
            <a:br>
              <a:rPr kumimoji="0" lang="fr-FR" sz="2400" b="1" i="0" u="none" strike="noStrike" kern="0" cap="none" spc="0" normalizeH="0" baseline="0" noProof="0" dirty="0">
                <a:ln>
                  <a:noFill/>
                </a:ln>
                <a:solidFill>
                  <a:srgbClr val="0F5494"/>
                </a:solidFill>
                <a:effectLst/>
                <a:uLnTx/>
                <a:uFillTx/>
                <a:latin typeface="+mj-lt"/>
                <a:ea typeface="+mj-ea"/>
                <a:cs typeface="+mj-cs"/>
              </a:rPr>
            </a:br>
            <a:r>
              <a:rPr lang="en-GB" sz="1900" kern="0" dirty="0">
                <a:solidFill>
                  <a:srgbClr val="0F5494"/>
                </a:solidFill>
                <a:latin typeface="+mj-lt"/>
              </a:rPr>
              <a:t>Simplified Developed Financial Market </a:t>
            </a:r>
            <a:r>
              <a:rPr lang="en-GB" sz="1900" kern="0" dirty="0" smtClean="0">
                <a:solidFill>
                  <a:srgbClr val="0F5494"/>
                </a:solidFill>
                <a:latin typeface="+mj-lt"/>
              </a:rPr>
              <a:t>(</a:t>
            </a:r>
            <a:r>
              <a:rPr lang="en-GB" sz="1900" kern="0" dirty="0">
                <a:solidFill>
                  <a:srgbClr val="0F5494"/>
                </a:solidFill>
                <a:latin typeface="+mj-lt"/>
              </a:rPr>
              <a:t>demand side)</a:t>
            </a:r>
          </a:p>
          <a:p>
            <a:pPr marL="358775" lvl="0" indent="-358775"/>
            <a:endParaRPr kumimoji="0" lang="en-US" sz="1900" b="1" i="0" u="none" strike="noStrike" kern="0" cap="none" spc="0" normalizeH="0" baseline="0" noProof="0" dirty="0">
              <a:ln>
                <a:noFill/>
              </a:ln>
              <a:solidFill>
                <a:srgbClr val="0F5494"/>
              </a:solidFill>
              <a:effectLst/>
              <a:uLnTx/>
              <a:uFillTx/>
              <a:latin typeface="+mj-lt"/>
              <a:ea typeface="+mj-ea"/>
              <a:cs typeface="+mj-cs"/>
            </a:endParaRPr>
          </a:p>
        </p:txBody>
      </p:sp>
      <p:sp>
        <p:nvSpPr>
          <p:cNvPr id="35" name="TextBox 24"/>
          <p:cNvSpPr txBox="1"/>
          <p:nvPr/>
        </p:nvSpPr>
        <p:spPr>
          <a:xfrm>
            <a:off x="6948264" y="3933056"/>
            <a:ext cx="1870176" cy="215444"/>
          </a:xfrm>
          <a:prstGeom prst="rect">
            <a:avLst/>
          </a:prstGeom>
          <a:noFill/>
        </p:spPr>
        <p:txBody>
          <a:bodyPr wrap="square" rtlCol="0">
            <a:spAutoFit/>
          </a:bodyPr>
          <a:lstStyle/>
          <a:p>
            <a:r>
              <a:rPr lang="en-IE" sz="800" dirty="0">
                <a:solidFill>
                  <a:srgbClr val="0F5494"/>
                </a:solidFill>
              </a:rPr>
              <a:t>Venture Capital</a:t>
            </a:r>
          </a:p>
        </p:txBody>
      </p:sp>
    </p:spTree>
    <p:extLst>
      <p:ext uri="{BB962C8B-B14F-4D97-AF65-F5344CB8AC3E}">
        <p14:creationId xmlns:p14="http://schemas.microsoft.com/office/powerpoint/2010/main" val="372154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931073"/>
          </a:xfrm>
        </p:spPr>
        <p:txBody>
          <a:bodyPr/>
          <a:lstStyle/>
          <a:p>
            <a:r>
              <a:rPr lang="fr-FR" sz="2000" dirty="0">
                <a:solidFill>
                  <a:srgbClr val="C00000"/>
                </a:solidFill>
              </a:rPr>
              <a:t/>
            </a:r>
            <a:br>
              <a:rPr lang="fr-FR" sz="2000" dirty="0">
                <a:solidFill>
                  <a:srgbClr val="C00000"/>
                </a:solidFill>
              </a:rPr>
            </a:br>
            <a:r>
              <a:rPr lang="fr-FR" sz="1000" dirty="0">
                <a:solidFill>
                  <a:srgbClr val="C00000"/>
                </a:solidFill>
              </a:rPr>
              <a:t/>
            </a:r>
            <a:br>
              <a:rPr lang="fr-FR" sz="1000" dirty="0">
                <a:solidFill>
                  <a:srgbClr val="C00000"/>
                </a:solidFill>
              </a:rPr>
            </a:br>
            <a:r>
              <a:rPr lang="en-IE" sz="1900" dirty="0"/>
              <a:t>Why is </a:t>
            </a:r>
            <a:r>
              <a:rPr lang="en-IE" sz="1900" dirty="0" smtClean="0"/>
              <a:t>access to financial products important </a:t>
            </a:r>
            <a:r>
              <a:rPr lang="en-IE" sz="1900" dirty="0"/>
              <a:t>for DEVCO?</a:t>
            </a:r>
            <a:endParaRPr lang="en-US" sz="1900" dirty="0"/>
          </a:p>
        </p:txBody>
      </p:sp>
      <p:sp>
        <p:nvSpPr>
          <p:cNvPr id="3" name="Content Placeholder 2"/>
          <p:cNvSpPr>
            <a:spLocks noGrp="1"/>
          </p:cNvSpPr>
          <p:nvPr>
            <p:ph idx="1"/>
          </p:nvPr>
        </p:nvSpPr>
        <p:spPr>
          <a:xfrm>
            <a:off x="398316" y="370815"/>
            <a:ext cx="8712968" cy="1711863"/>
          </a:xfrm>
        </p:spPr>
        <p:txBody>
          <a:bodyPr/>
          <a:lstStyle/>
          <a:p>
            <a:pPr>
              <a:buNone/>
            </a:pPr>
            <a:r>
              <a:rPr lang="fr-BE" sz="1100" dirty="0" smtClean="0"/>
              <a:t> </a:t>
            </a:r>
            <a:endParaRPr lang="en-IE" sz="1100" dirty="0"/>
          </a:p>
          <a:p>
            <a:endParaRPr lang="en-IE" sz="1100" dirty="0"/>
          </a:p>
          <a:p>
            <a:endParaRPr lang="en-IE" sz="1100" dirty="0"/>
          </a:p>
          <a:p>
            <a:endParaRPr lang="en-IE" sz="1400" dirty="0" smtClean="0"/>
          </a:p>
          <a:p>
            <a:endParaRPr lang="en-IE" sz="1400" dirty="0"/>
          </a:p>
          <a:p>
            <a:r>
              <a:rPr lang="en-IE" sz="1400" dirty="0" smtClean="0"/>
              <a:t>Access </a:t>
            </a:r>
            <a:r>
              <a:rPr lang="en-IE" sz="1400" dirty="0"/>
              <a:t>to financing, insurance, investment/savings and capital for projects, corporates, SMEs and people have a direct and indirect impact on SDGs:</a:t>
            </a:r>
          </a:p>
          <a:p>
            <a:endParaRPr lang="fr-BE" sz="1400" dirty="0" smtClean="0"/>
          </a:p>
          <a:p>
            <a:endParaRPr lang="en-IE" sz="1400" dirty="0"/>
          </a:p>
          <a:p>
            <a:endParaRPr lang="en-IE" sz="1400" dirty="0"/>
          </a:p>
          <a:p>
            <a:endParaRPr lang="en-IE" sz="1400" dirty="0"/>
          </a:p>
          <a:p>
            <a:pPr marL="0" indent="0">
              <a:buNone/>
            </a:pPr>
            <a:endParaRPr lang="en-IE" sz="1400" dirty="0"/>
          </a:p>
          <a:p>
            <a:pPr marL="0" indent="0">
              <a:buNone/>
            </a:pPr>
            <a:endParaRPr lang="en-IE" sz="1400" dirty="0"/>
          </a:p>
          <a:p>
            <a:pPr marL="0" indent="0">
              <a:buNone/>
            </a:pPr>
            <a:endParaRPr lang="en-IE" sz="1400" dirty="0"/>
          </a:p>
          <a:p>
            <a:pPr marL="0" indent="0">
              <a:buNone/>
            </a:pPr>
            <a:endParaRPr lang="en-IE" sz="1400" dirty="0"/>
          </a:p>
          <a:p>
            <a:pPr>
              <a:buNone/>
            </a:pPr>
            <a:r>
              <a:rPr lang="en-IE" sz="1400" dirty="0"/>
              <a:t/>
            </a:r>
            <a:br>
              <a:rPr lang="en-IE" sz="1400" dirty="0"/>
            </a:br>
            <a:endParaRPr lang="en-IE" sz="1100" dirty="0"/>
          </a:p>
          <a:p>
            <a:pPr>
              <a:buNone/>
            </a:pPr>
            <a:endParaRPr lang="en-IE" sz="1100" dirty="0"/>
          </a:p>
          <a:p>
            <a:pPr>
              <a:buNone/>
            </a:pPr>
            <a:r>
              <a:rPr lang="en-IE" sz="1000" dirty="0"/>
              <a:t/>
            </a:r>
            <a:br>
              <a:rPr lang="en-IE" sz="1000" dirty="0"/>
            </a:br>
            <a:endParaRPr lang="en-US" sz="1400" dirty="0"/>
          </a:p>
        </p:txBody>
      </p:sp>
      <p:sp>
        <p:nvSpPr>
          <p:cNvPr id="4" name="Oval 3"/>
          <p:cNvSpPr/>
          <p:nvPr/>
        </p:nvSpPr>
        <p:spPr>
          <a:xfrm>
            <a:off x="971600" y="3861048"/>
            <a:ext cx="1800200" cy="86409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a:t>Access to Finance</a:t>
            </a:r>
            <a:endParaRPr lang="en-US" sz="1600" dirty="0"/>
          </a:p>
        </p:txBody>
      </p:sp>
      <p:sp>
        <p:nvSpPr>
          <p:cNvPr id="5" name="Oval 4"/>
          <p:cNvSpPr/>
          <p:nvPr/>
        </p:nvSpPr>
        <p:spPr>
          <a:xfrm>
            <a:off x="4780763" y="3645024"/>
            <a:ext cx="2419140" cy="1296144"/>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457200" fontAlgn="auto">
              <a:spcBef>
                <a:spcPts val="0"/>
              </a:spcBef>
              <a:spcAft>
                <a:spcPts val="0"/>
              </a:spcAft>
            </a:pPr>
            <a:r>
              <a:rPr lang="en-IE" sz="1600" dirty="0" smtClean="0"/>
              <a:t>Financial Market Development </a:t>
            </a:r>
            <a:endParaRPr lang="en-US" sz="1600" dirty="0"/>
          </a:p>
        </p:txBody>
      </p:sp>
      <p:cxnSp>
        <p:nvCxnSpPr>
          <p:cNvPr id="19" name="Straight Arrow Connector 18"/>
          <p:cNvCxnSpPr/>
          <p:nvPr/>
        </p:nvCxnSpPr>
        <p:spPr bwMode="auto">
          <a:xfrm>
            <a:off x="2778376" y="4293096"/>
            <a:ext cx="1937640" cy="0"/>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pic>
        <p:nvPicPr>
          <p:cNvPr id="23" name="Picture 22">
            <a:extLst>
              <a:ext uri="{FF2B5EF4-FFF2-40B4-BE49-F238E27FC236}">
                <a16:creationId xmlns:a16="http://schemas.microsoft.com/office/drawing/2014/main" id="{1AD2C96B-B475-4AE4-9430-C64661377510}"/>
              </a:ext>
            </a:extLst>
          </p:cNvPr>
          <p:cNvPicPr>
            <a:picLocks noChangeAspect="1"/>
          </p:cNvPicPr>
          <p:nvPr/>
        </p:nvPicPr>
        <p:blipFill>
          <a:blip r:embed="rId3" cstate="print"/>
          <a:stretch>
            <a:fillRect/>
          </a:stretch>
        </p:blipFill>
        <p:spPr>
          <a:xfrm>
            <a:off x="863967" y="2111336"/>
            <a:ext cx="792088" cy="865123"/>
          </a:xfrm>
          <a:prstGeom prst="rect">
            <a:avLst/>
          </a:prstGeom>
        </p:spPr>
      </p:pic>
      <p:pic>
        <p:nvPicPr>
          <p:cNvPr id="24" name="Picture 23">
            <a:extLst>
              <a:ext uri="{FF2B5EF4-FFF2-40B4-BE49-F238E27FC236}">
                <a16:creationId xmlns:a16="http://schemas.microsoft.com/office/drawing/2014/main" id="{123B1FB2-8C74-4902-8239-9F44132BC51C}"/>
              </a:ext>
            </a:extLst>
          </p:cNvPr>
          <p:cNvPicPr>
            <a:picLocks noChangeAspect="1"/>
          </p:cNvPicPr>
          <p:nvPr/>
        </p:nvPicPr>
        <p:blipFill>
          <a:blip r:embed="rId4" cstate="print"/>
          <a:stretch>
            <a:fillRect/>
          </a:stretch>
        </p:blipFill>
        <p:spPr>
          <a:xfrm>
            <a:off x="4032490" y="2111336"/>
            <a:ext cx="791149" cy="864097"/>
          </a:xfrm>
          <a:prstGeom prst="rect">
            <a:avLst/>
          </a:prstGeom>
        </p:spPr>
      </p:pic>
      <p:pic>
        <p:nvPicPr>
          <p:cNvPr id="25" name="Picture 24">
            <a:extLst>
              <a:ext uri="{FF2B5EF4-FFF2-40B4-BE49-F238E27FC236}">
                <a16:creationId xmlns:a16="http://schemas.microsoft.com/office/drawing/2014/main" id="{40676F6F-A48D-42CA-9B5E-AB21A122963F}"/>
              </a:ext>
            </a:extLst>
          </p:cNvPr>
          <p:cNvPicPr>
            <a:picLocks noChangeAspect="1"/>
          </p:cNvPicPr>
          <p:nvPr/>
        </p:nvPicPr>
        <p:blipFill>
          <a:blip r:embed="rId5" cstate="print"/>
          <a:stretch>
            <a:fillRect/>
          </a:stretch>
        </p:blipFill>
        <p:spPr>
          <a:xfrm>
            <a:off x="5616495" y="2111336"/>
            <a:ext cx="792088" cy="865123"/>
          </a:xfrm>
          <a:prstGeom prst="rect">
            <a:avLst/>
          </a:prstGeom>
        </p:spPr>
      </p:pic>
      <p:pic>
        <p:nvPicPr>
          <p:cNvPr id="26" name="Picture 25">
            <a:extLst>
              <a:ext uri="{FF2B5EF4-FFF2-40B4-BE49-F238E27FC236}">
                <a16:creationId xmlns:a16="http://schemas.microsoft.com/office/drawing/2014/main" id="{5C320E00-1A27-4528-96C5-26DC197DAC7B}"/>
              </a:ext>
            </a:extLst>
          </p:cNvPr>
          <p:cNvPicPr>
            <a:picLocks noChangeAspect="1"/>
          </p:cNvPicPr>
          <p:nvPr/>
        </p:nvPicPr>
        <p:blipFill>
          <a:blip r:embed="rId6" cstate="print"/>
          <a:stretch>
            <a:fillRect/>
          </a:stretch>
        </p:blipFill>
        <p:spPr>
          <a:xfrm>
            <a:off x="7200842" y="2111336"/>
            <a:ext cx="791149" cy="864097"/>
          </a:xfrm>
          <a:prstGeom prst="rect">
            <a:avLst/>
          </a:prstGeom>
        </p:spPr>
      </p:pic>
      <p:pic>
        <p:nvPicPr>
          <p:cNvPr id="27" name="Picture 26">
            <a:extLst>
              <a:ext uri="{FF2B5EF4-FFF2-40B4-BE49-F238E27FC236}">
                <a16:creationId xmlns:a16="http://schemas.microsoft.com/office/drawing/2014/main" id="{78E0659B-215A-47EA-A0DA-992C9116D1CF}"/>
              </a:ext>
            </a:extLst>
          </p:cNvPr>
          <p:cNvPicPr>
            <a:picLocks noChangeAspect="1"/>
          </p:cNvPicPr>
          <p:nvPr/>
        </p:nvPicPr>
        <p:blipFill>
          <a:blip r:embed="rId7" cstate="print"/>
          <a:stretch>
            <a:fillRect/>
          </a:stretch>
        </p:blipFill>
        <p:spPr>
          <a:xfrm>
            <a:off x="1656055" y="2111336"/>
            <a:ext cx="792088" cy="865123"/>
          </a:xfrm>
          <a:prstGeom prst="rect">
            <a:avLst/>
          </a:prstGeom>
        </p:spPr>
      </p:pic>
      <p:pic>
        <p:nvPicPr>
          <p:cNvPr id="28" name="Picture 27">
            <a:extLst>
              <a:ext uri="{FF2B5EF4-FFF2-40B4-BE49-F238E27FC236}">
                <a16:creationId xmlns:a16="http://schemas.microsoft.com/office/drawing/2014/main" id="{99C5C841-4E32-4C6D-8743-7362AFAB8E07}"/>
              </a:ext>
            </a:extLst>
          </p:cNvPr>
          <p:cNvPicPr>
            <a:picLocks noChangeAspect="1"/>
          </p:cNvPicPr>
          <p:nvPr/>
        </p:nvPicPr>
        <p:blipFill>
          <a:blip r:embed="rId8" cstate="print"/>
          <a:stretch>
            <a:fillRect/>
          </a:stretch>
        </p:blipFill>
        <p:spPr>
          <a:xfrm>
            <a:off x="2448143" y="2111336"/>
            <a:ext cx="792088" cy="865123"/>
          </a:xfrm>
          <a:prstGeom prst="rect">
            <a:avLst/>
          </a:prstGeom>
        </p:spPr>
      </p:pic>
      <p:pic>
        <p:nvPicPr>
          <p:cNvPr id="29" name="Picture 28">
            <a:extLst>
              <a:ext uri="{FF2B5EF4-FFF2-40B4-BE49-F238E27FC236}">
                <a16:creationId xmlns:a16="http://schemas.microsoft.com/office/drawing/2014/main" id="{6AE318FA-22A1-4DEA-9B54-936558E3A9CD}"/>
              </a:ext>
            </a:extLst>
          </p:cNvPr>
          <p:cNvPicPr>
            <a:picLocks noChangeAspect="1"/>
          </p:cNvPicPr>
          <p:nvPr/>
        </p:nvPicPr>
        <p:blipFill>
          <a:blip r:embed="rId9" cstate="print"/>
          <a:stretch>
            <a:fillRect/>
          </a:stretch>
        </p:blipFill>
        <p:spPr>
          <a:xfrm>
            <a:off x="4824578" y="2111336"/>
            <a:ext cx="791149" cy="864097"/>
          </a:xfrm>
          <a:prstGeom prst="rect">
            <a:avLst/>
          </a:prstGeom>
        </p:spPr>
      </p:pic>
      <p:pic>
        <p:nvPicPr>
          <p:cNvPr id="30" name="Picture 29">
            <a:extLst>
              <a:ext uri="{FF2B5EF4-FFF2-40B4-BE49-F238E27FC236}">
                <a16:creationId xmlns:a16="http://schemas.microsoft.com/office/drawing/2014/main" id="{EB6F01FA-6E8E-4348-AAFD-D28862227469}"/>
              </a:ext>
            </a:extLst>
          </p:cNvPr>
          <p:cNvPicPr>
            <a:picLocks noChangeAspect="1"/>
          </p:cNvPicPr>
          <p:nvPr/>
        </p:nvPicPr>
        <p:blipFill>
          <a:blip r:embed="rId10" cstate="print"/>
          <a:stretch>
            <a:fillRect/>
          </a:stretch>
        </p:blipFill>
        <p:spPr>
          <a:xfrm>
            <a:off x="3240231" y="2111336"/>
            <a:ext cx="792088" cy="865123"/>
          </a:xfrm>
          <a:prstGeom prst="rect">
            <a:avLst/>
          </a:prstGeom>
        </p:spPr>
      </p:pic>
      <p:pic>
        <p:nvPicPr>
          <p:cNvPr id="31" name="Picture 30">
            <a:extLst>
              <a:ext uri="{FF2B5EF4-FFF2-40B4-BE49-F238E27FC236}">
                <a16:creationId xmlns:a16="http://schemas.microsoft.com/office/drawing/2014/main" id="{BFE91628-7F0C-4C4F-A268-4C4AC2130D21}"/>
              </a:ext>
            </a:extLst>
          </p:cNvPr>
          <p:cNvPicPr>
            <a:picLocks noChangeAspect="1"/>
          </p:cNvPicPr>
          <p:nvPr/>
        </p:nvPicPr>
        <p:blipFill>
          <a:blip r:embed="rId11" cstate="print"/>
          <a:stretch>
            <a:fillRect/>
          </a:stretch>
        </p:blipFill>
        <p:spPr>
          <a:xfrm>
            <a:off x="6408754" y="2111336"/>
            <a:ext cx="791149" cy="864097"/>
          </a:xfrm>
          <a:prstGeom prst="rect">
            <a:avLst/>
          </a:prstGeom>
        </p:spPr>
      </p:pic>
    </p:spTree>
    <p:extLst>
      <p:ext uri="{BB962C8B-B14F-4D97-AF65-F5344CB8AC3E}">
        <p14:creationId xmlns:p14="http://schemas.microsoft.com/office/powerpoint/2010/main" val="1724476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0E7607-B4B7-4677-8309-6D5B23BAB577}"/>
              </a:ext>
            </a:extLst>
          </p:cNvPr>
          <p:cNvSpPr>
            <a:spLocks noGrp="1"/>
          </p:cNvSpPr>
          <p:nvPr>
            <p:ph idx="1"/>
          </p:nvPr>
        </p:nvSpPr>
        <p:spPr>
          <a:xfrm>
            <a:off x="179512" y="764704"/>
            <a:ext cx="8964488" cy="5236046"/>
          </a:xfrm>
        </p:spPr>
        <p:txBody>
          <a:bodyPr>
            <a:normAutofit/>
          </a:bodyPr>
          <a:lstStyle/>
          <a:p>
            <a:pPr>
              <a:buNone/>
            </a:pPr>
            <a:endParaRPr lang="en-US" sz="1350" dirty="0"/>
          </a:p>
          <a:p>
            <a:pPr>
              <a:buNone/>
            </a:pPr>
            <a:endParaRPr lang="en-US" sz="1350" dirty="0"/>
          </a:p>
          <a:p>
            <a:pPr>
              <a:buNone/>
            </a:pPr>
            <a:r>
              <a:rPr lang="en-US" sz="1200" i="1" u="sng" dirty="0"/>
              <a:t>At Continental Level</a:t>
            </a:r>
          </a:p>
          <a:p>
            <a:pPr>
              <a:buNone/>
            </a:pPr>
            <a:endParaRPr lang="en-US" sz="1200" i="1" u="sng" dirty="0"/>
          </a:p>
          <a:p>
            <a:pPr>
              <a:buNone/>
            </a:pPr>
            <a:endParaRPr lang="en-US" sz="1200" i="1" u="sng" dirty="0"/>
          </a:p>
          <a:p>
            <a:pPr>
              <a:buNone/>
            </a:pPr>
            <a:endParaRPr lang="en-US" sz="1200" i="1" u="sng" dirty="0"/>
          </a:p>
          <a:p>
            <a:pPr>
              <a:buNone/>
            </a:pPr>
            <a:endParaRPr lang="en-US" sz="1200" i="1" u="sng" dirty="0"/>
          </a:p>
          <a:p>
            <a:pPr>
              <a:buNone/>
            </a:pPr>
            <a:endParaRPr lang="en-US" sz="1200" i="1" u="sng" dirty="0"/>
          </a:p>
          <a:p>
            <a:pPr>
              <a:buNone/>
            </a:pPr>
            <a:endParaRPr lang="en-US" sz="1200" i="1" u="sng" dirty="0"/>
          </a:p>
          <a:p>
            <a:pPr>
              <a:buNone/>
            </a:pPr>
            <a:endParaRPr lang="en-US" sz="1200" i="1" u="sng" dirty="0"/>
          </a:p>
          <a:p>
            <a:pPr>
              <a:buNone/>
            </a:pPr>
            <a:endParaRPr lang="en-US" sz="1200" i="1" u="sng" dirty="0"/>
          </a:p>
          <a:p>
            <a:pPr>
              <a:buNone/>
            </a:pPr>
            <a:endParaRPr lang="en-US" sz="1200" u="sng" dirty="0"/>
          </a:p>
          <a:p>
            <a:pPr>
              <a:buNone/>
            </a:pPr>
            <a:r>
              <a:rPr lang="en-US" sz="1200" i="1" u="sng" dirty="0"/>
              <a:t>At </a:t>
            </a:r>
            <a:r>
              <a:rPr lang="en-US" sz="1200" i="1" u="sng" dirty="0" smtClean="0"/>
              <a:t>International  </a:t>
            </a:r>
            <a:r>
              <a:rPr lang="en-US" sz="1200" i="1" u="sng" dirty="0"/>
              <a:t>Level</a:t>
            </a:r>
          </a:p>
          <a:p>
            <a:pPr>
              <a:buNone/>
            </a:pPr>
            <a:endParaRPr lang="en-US" sz="1200" i="1" u="sng" dirty="0"/>
          </a:p>
          <a:p>
            <a:pPr>
              <a:buNone/>
            </a:pPr>
            <a:endParaRPr lang="en-US" sz="1200" i="1" u="sng" dirty="0"/>
          </a:p>
        </p:txBody>
      </p:sp>
      <p:sp>
        <p:nvSpPr>
          <p:cNvPr id="4" name="Ellipse 3"/>
          <p:cNvSpPr/>
          <p:nvPr/>
        </p:nvSpPr>
        <p:spPr>
          <a:xfrm>
            <a:off x="2627784" y="1484784"/>
            <a:ext cx="2935013" cy="1958842"/>
          </a:xfrm>
          <a:prstGeom prst="ellipse">
            <a:avLst/>
          </a:prstGeom>
          <a:solidFill>
            <a:schemeClr val="accent5">
              <a:lumMod val="9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chemeClr val="tx1"/>
              </a:solidFill>
            </a:endParaRPr>
          </a:p>
          <a:p>
            <a:pPr algn="ctr"/>
            <a:endParaRPr lang="en-GB" sz="800" dirty="0">
              <a:solidFill>
                <a:schemeClr val="tx1"/>
              </a:solidFill>
            </a:endParaRPr>
          </a:p>
          <a:p>
            <a:pPr algn="ctr"/>
            <a:endParaRPr lang="en-GB" sz="800" dirty="0">
              <a:solidFill>
                <a:schemeClr val="tx1"/>
              </a:solidFill>
            </a:endParaRPr>
          </a:p>
          <a:p>
            <a:pPr algn="ctr"/>
            <a:endParaRPr lang="en-GB" sz="800" dirty="0">
              <a:solidFill>
                <a:schemeClr val="tx1"/>
              </a:solidFill>
            </a:endParaRPr>
          </a:p>
          <a:p>
            <a:pPr algn="ctr"/>
            <a:endParaRPr lang="en-GB" sz="800" b="0" dirty="0">
              <a:solidFill>
                <a:schemeClr val="tx1"/>
              </a:solidFill>
            </a:endParaRPr>
          </a:p>
          <a:p>
            <a:pPr algn="ctr"/>
            <a:endParaRPr lang="en-GB" sz="800" b="0" dirty="0">
              <a:solidFill>
                <a:schemeClr val="tx1"/>
              </a:solidFill>
            </a:endParaRPr>
          </a:p>
          <a:p>
            <a:pPr algn="ctr"/>
            <a:r>
              <a:rPr lang="en-GB" sz="1200" dirty="0">
                <a:solidFill>
                  <a:schemeClr val="tx1"/>
                </a:solidFill>
              </a:rPr>
              <a:t>USD </a:t>
            </a:r>
            <a:r>
              <a:rPr lang="en-GB" sz="1200" dirty="0">
                <a:solidFill>
                  <a:srgbClr val="C00000"/>
                </a:solidFill>
              </a:rPr>
              <a:t>500 – 550 </a:t>
            </a:r>
            <a:r>
              <a:rPr lang="en-GB" sz="1200" dirty="0">
                <a:solidFill>
                  <a:schemeClr val="tx1"/>
                </a:solidFill>
              </a:rPr>
              <a:t>billion in combined net assets </a:t>
            </a:r>
            <a:r>
              <a:rPr lang="en-GB" sz="1200" b="0" dirty="0">
                <a:solidFill>
                  <a:schemeClr val="tx1"/>
                </a:solidFill>
              </a:rPr>
              <a:t>from African Pension Funds and SWFs – </a:t>
            </a:r>
            <a:r>
              <a:rPr lang="en-GB" sz="1200" dirty="0">
                <a:solidFill>
                  <a:schemeClr val="tx1"/>
                </a:solidFill>
              </a:rPr>
              <a:t>projected to reach USD 1 trillion by 2030</a:t>
            </a:r>
            <a:endParaRPr lang="fr-FR" sz="1200" dirty="0">
              <a:solidFill>
                <a:schemeClr val="tx1"/>
              </a:solidFill>
            </a:endParaRPr>
          </a:p>
          <a:p>
            <a:pPr algn="ctr"/>
            <a:endParaRPr lang="fr-FR" sz="5700" dirty="0"/>
          </a:p>
        </p:txBody>
      </p:sp>
      <p:sp>
        <p:nvSpPr>
          <p:cNvPr id="7" name="Ellipse 6"/>
          <p:cNvSpPr/>
          <p:nvPr/>
        </p:nvSpPr>
        <p:spPr>
          <a:xfrm>
            <a:off x="1170092" y="3719157"/>
            <a:ext cx="5850396" cy="2253343"/>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endParaRPr>
          </a:p>
          <a:p>
            <a:pPr algn="ctr"/>
            <a:endParaRPr lang="en-US" sz="1050" dirty="0">
              <a:solidFill>
                <a:schemeClr val="tx1"/>
              </a:solidFill>
            </a:endParaRPr>
          </a:p>
          <a:p>
            <a:pPr algn="ctr"/>
            <a:endParaRPr lang="en-US" sz="900" dirty="0">
              <a:solidFill>
                <a:schemeClr val="tx1"/>
              </a:solidFill>
            </a:endParaRPr>
          </a:p>
          <a:p>
            <a:pPr algn="ctr"/>
            <a:endParaRPr lang="en-US" sz="900" dirty="0">
              <a:solidFill>
                <a:schemeClr val="tx1"/>
              </a:solidFill>
            </a:endParaRPr>
          </a:p>
          <a:p>
            <a:pPr algn="ctr"/>
            <a:endParaRPr lang="en-US" sz="900" dirty="0">
              <a:solidFill>
                <a:schemeClr val="tx1"/>
              </a:solidFill>
            </a:endParaRPr>
          </a:p>
          <a:p>
            <a:pPr algn="ctr"/>
            <a:endParaRPr lang="en-US" sz="900" dirty="0">
              <a:solidFill>
                <a:schemeClr val="tx1"/>
              </a:solidFill>
            </a:endParaRPr>
          </a:p>
          <a:p>
            <a:pPr algn="ctr"/>
            <a:r>
              <a:rPr lang="en-US" sz="1200" dirty="0">
                <a:solidFill>
                  <a:schemeClr val="tx1"/>
                </a:solidFill>
              </a:rPr>
              <a:t>USD </a:t>
            </a:r>
            <a:r>
              <a:rPr lang="en-US" sz="1200" dirty="0">
                <a:solidFill>
                  <a:srgbClr val="C00000"/>
                </a:solidFill>
              </a:rPr>
              <a:t>84.9</a:t>
            </a:r>
            <a:r>
              <a:rPr lang="en-US" sz="1200" dirty="0">
                <a:solidFill>
                  <a:schemeClr val="tx1"/>
                </a:solidFill>
              </a:rPr>
              <a:t> trillion in Global Assets under Management (AUM) </a:t>
            </a:r>
            <a:r>
              <a:rPr lang="en-US" sz="1200" b="0" dirty="0">
                <a:solidFill>
                  <a:schemeClr val="tx1"/>
                </a:solidFill>
              </a:rPr>
              <a:t>and projected to double to USD 145.4 trillion by 2025</a:t>
            </a:r>
          </a:p>
          <a:p>
            <a:pPr algn="ctr"/>
            <a:endParaRPr lang="en-US" sz="900" dirty="0">
              <a:solidFill>
                <a:schemeClr val="tx1"/>
              </a:solidFill>
            </a:endParaRPr>
          </a:p>
          <a:p>
            <a:pPr algn="ctr"/>
            <a:endParaRPr lang="fr-FR" sz="4800" dirty="0"/>
          </a:p>
        </p:txBody>
      </p:sp>
      <p:sp>
        <p:nvSpPr>
          <p:cNvPr id="9" name="Sous-titre 2"/>
          <p:cNvSpPr txBox="1">
            <a:spLocks/>
          </p:cNvSpPr>
          <p:nvPr/>
        </p:nvSpPr>
        <p:spPr>
          <a:xfrm>
            <a:off x="539552" y="6165304"/>
            <a:ext cx="3672408" cy="288032"/>
          </a:xfrm>
          <a:prstGeom prst="rect">
            <a:avLst/>
          </a:prstGeom>
          <a:ln>
            <a:noFill/>
          </a:ln>
        </p:spPr>
        <p:txBody>
          <a:bodyPr>
            <a:normAutofit fontScale="77500" lnSpcReduction="20000"/>
          </a:bodyPr>
          <a:lstStyle/>
          <a:p>
            <a:pPr marL="274320" indent="-212598" defTabSz="685800" fontAlgn="auto">
              <a:spcBef>
                <a:spcPts val="450"/>
              </a:spcBef>
              <a:spcAft>
                <a:spcPts val="0"/>
              </a:spcAft>
              <a:buClr>
                <a:schemeClr val="accent1"/>
              </a:buClr>
              <a:buSzPct val="80000"/>
              <a:defRPr/>
            </a:pPr>
            <a:r>
              <a:rPr lang="en-GB" sz="750" i="1" dirty="0">
                <a:solidFill>
                  <a:schemeClr val="tx1">
                    <a:lumMod val="65000"/>
                    <a:lumOff val="35000"/>
                  </a:schemeClr>
                </a:solidFill>
                <a:latin typeface="+mn-lt"/>
              </a:rPr>
              <a:t>        </a:t>
            </a:r>
            <a:r>
              <a:rPr lang="en-GB" sz="750" i="1" dirty="0">
                <a:latin typeface="+mn-lt"/>
              </a:rPr>
              <a:t> </a:t>
            </a:r>
            <a:r>
              <a:rPr lang="en-GB" sz="750" b="0" i="1" dirty="0">
                <a:solidFill>
                  <a:schemeClr val="bg2">
                    <a:lumMod val="50000"/>
                  </a:schemeClr>
                </a:solidFill>
                <a:latin typeface="+mn-lt"/>
              </a:rPr>
              <a:t>Source: </a:t>
            </a:r>
            <a:r>
              <a:rPr lang="en-GB" sz="1050" b="0" i="1" dirty="0">
                <a:solidFill>
                  <a:schemeClr val="bg2">
                    <a:lumMod val="50000"/>
                  </a:schemeClr>
                </a:solidFill>
                <a:latin typeface="+mn-lt"/>
                <a:hlinkClick r:id="rId3"/>
              </a:rPr>
              <a:t>Asset and Wealth Management Revolution - </a:t>
            </a:r>
            <a:r>
              <a:rPr lang="en-GB" sz="1050" b="0" i="1" dirty="0" err="1">
                <a:solidFill>
                  <a:schemeClr val="bg2">
                    <a:lumMod val="50000"/>
                  </a:schemeClr>
                </a:solidFill>
                <a:latin typeface="+mn-lt"/>
                <a:hlinkClick r:id="rId3"/>
              </a:rPr>
              <a:t>Pwc</a:t>
            </a:r>
            <a:r>
              <a:rPr lang="en-GB" sz="1050" b="0" i="1" dirty="0">
                <a:solidFill>
                  <a:schemeClr val="bg2">
                    <a:lumMod val="50000"/>
                  </a:schemeClr>
                </a:solidFill>
                <a:latin typeface="+mn-lt"/>
                <a:hlinkClick r:id="rId3"/>
              </a:rPr>
              <a:t> (2019)</a:t>
            </a:r>
            <a:endParaRPr lang="fr-FR" sz="1050" b="0" dirty="0">
              <a:solidFill>
                <a:schemeClr val="bg2">
                  <a:lumMod val="50000"/>
                </a:schemeClr>
              </a:solidFill>
              <a:latin typeface="+mn-lt"/>
            </a:endParaRPr>
          </a:p>
        </p:txBody>
      </p:sp>
      <p:sp>
        <p:nvSpPr>
          <p:cNvPr id="12" name="Title 1"/>
          <p:cNvSpPr txBox="1">
            <a:spLocks/>
          </p:cNvSpPr>
          <p:nvPr/>
        </p:nvSpPr>
        <p:spPr bwMode="auto">
          <a:xfrm>
            <a:off x="0" y="188640"/>
            <a:ext cx="9144000" cy="7200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lvl="0" indent="-358775"/>
            <a:r>
              <a:rPr lang="en-IE" sz="1800" dirty="0" smtClean="0">
                <a:solidFill>
                  <a:srgbClr val="0F5494"/>
                </a:solidFill>
              </a:rPr>
              <a:t>Where </a:t>
            </a:r>
            <a:r>
              <a:rPr lang="en-IE" sz="1800" dirty="0">
                <a:solidFill>
                  <a:srgbClr val="0F5494"/>
                </a:solidFill>
              </a:rPr>
              <a:t>is the Capital for Long-Term Investment?</a:t>
            </a:r>
            <a:endParaRPr kumimoji="0" lang="en-US" sz="1600" b="1" i="0" u="none" strike="noStrike" kern="0" cap="none" spc="0" normalizeH="0" baseline="0" noProof="0" dirty="0">
              <a:ln>
                <a:noFill/>
              </a:ln>
              <a:solidFill>
                <a:srgbClr val="0F5494"/>
              </a:solidFill>
              <a:effectLst/>
              <a:uLnTx/>
              <a:uFillTx/>
              <a:latin typeface="+mj-lt"/>
              <a:ea typeface="+mj-ea"/>
              <a:cs typeface="+mj-cs"/>
            </a:endParaRPr>
          </a:p>
        </p:txBody>
      </p:sp>
    </p:spTree>
    <p:extLst>
      <p:ext uri="{BB962C8B-B14F-4D97-AF65-F5344CB8AC3E}">
        <p14:creationId xmlns:p14="http://schemas.microsoft.com/office/powerpoint/2010/main" val="2560577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Graphique 21"/>
          <p:cNvGraphicFramePr/>
          <p:nvPr>
            <p:extLst>
              <p:ext uri="{D42A27DB-BD31-4B8C-83A1-F6EECF244321}">
                <p14:modId xmlns:p14="http://schemas.microsoft.com/office/powerpoint/2010/main" val="3427885159"/>
              </p:ext>
            </p:extLst>
          </p:nvPr>
        </p:nvGraphicFramePr>
        <p:xfrm>
          <a:off x="485634" y="1018789"/>
          <a:ext cx="3923927" cy="46085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Graphique 22"/>
          <p:cNvGraphicFramePr/>
          <p:nvPr>
            <p:extLst>
              <p:ext uri="{D42A27DB-BD31-4B8C-83A1-F6EECF244321}">
                <p14:modId xmlns:p14="http://schemas.microsoft.com/office/powerpoint/2010/main" val="1532401581"/>
              </p:ext>
            </p:extLst>
          </p:nvPr>
        </p:nvGraphicFramePr>
        <p:xfrm>
          <a:off x="4427984" y="1628800"/>
          <a:ext cx="4506154" cy="4032448"/>
        </p:xfrm>
        <a:graphic>
          <a:graphicData uri="http://schemas.openxmlformats.org/drawingml/2006/chart">
            <c:chart xmlns:c="http://schemas.openxmlformats.org/drawingml/2006/chart" xmlns:r="http://schemas.openxmlformats.org/officeDocument/2006/relationships" r:id="rId4"/>
          </a:graphicData>
        </a:graphic>
      </p:graphicFrame>
      <p:sp>
        <p:nvSpPr>
          <p:cNvPr id="24" name="Sous-titre 2"/>
          <p:cNvSpPr txBox="1">
            <a:spLocks/>
          </p:cNvSpPr>
          <p:nvPr/>
        </p:nvSpPr>
        <p:spPr>
          <a:xfrm>
            <a:off x="179512" y="6006488"/>
            <a:ext cx="3396343" cy="239486"/>
          </a:xfrm>
          <a:prstGeom prst="rect">
            <a:avLst/>
          </a:prstGeom>
          <a:ln>
            <a:noFill/>
          </a:ln>
        </p:spPr>
        <p:txBody>
          <a:bodyPr>
            <a:normAutofit/>
          </a:bodyPr>
          <a:lstStyle/>
          <a:p>
            <a:pPr marL="365760" marR="0" lvl="0" indent="-283464" defTabSz="914400" rtl="0" eaLnBrk="1" fontAlgn="auto" latinLnBrk="0" hangingPunct="1">
              <a:lnSpc>
                <a:spcPct val="100000"/>
              </a:lnSpc>
              <a:spcBef>
                <a:spcPts val="600"/>
              </a:spcBef>
              <a:spcAft>
                <a:spcPts val="0"/>
              </a:spcAft>
              <a:buClr>
                <a:schemeClr val="accent1"/>
              </a:buClr>
              <a:buSzPct val="80000"/>
              <a:tabLst/>
              <a:defRPr/>
            </a:pPr>
            <a:r>
              <a:rPr kumimoji="0" lang="en-GB" sz="900" b="0" i="1" u="none" strike="noStrike" kern="1200" cap="none" spc="0" normalizeH="0" baseline="0" noProof="0" dirty="0">
                <a:ln>
                  <a:noFill/>
                </a:ln>
                <a:solidFill>
                  <a:schemeClr val="bg2">
                    <a:lumMod val="50000"/>
                  </a:schemeClr>
                </a:solidFill>
                <a:effectLst/>
                <a:uLnTx/>
                <a:uFillTx/>
                <a:latin typeface="+mn-lt"/>
              </a:rPr>
              <a:t>         Source:</a:t>
            </a:r>
            <a:r>
              <a:rPr kumimoji="0" lang="en-GB" sz="900" b="0" i="1" u="none" strike="noStrike" kern="1200" cap="none" spc="0" normalizeH="0" noProof="0" dirty="0">
                <a:ln>
                  <a:noFill/>
                </a:ln>
                <a:solidFill>
                  <a:schemeClr val="bg2">
                    <a:lumMod val="50000"/>
                  </a:schemeClr>
                </a:solidFill>
                <a:effectLst/>
                <a:uLnTx/>
                <a:uFillTx/>
                <a:latin typeface="+mn-lt"/>
              </a:rPr>
              <a:t> </a:t>
            </a:r>
            <a:r>
              <a:rPr lang="en-GB" sz="900" b="0" i="1" dirty="0">
                <a:solidFill>
                  <a:schemeClr val="bg2">
                    <a:lumMod val="50000"/>
                  </a:schemeClr>
                </a:solidFill>
                <a:latin typeface="+mn-lt"/>
              </a:rPr>
              <a:t>P</a:t>
            </a:r>
            <a:r>
              <a:rPr kumimoji="0" lang="en-GB" sz="900" b="0" i="1" u="none" strike="noStrike" kern="1200" cap="none" spc="0" normalizeH="0" noProof="0" dirty="0" err="1">
                <a:ln>
                  <a:noFill/>
                </a:ln>
                <a:solidFill>
                  <a:schemeClr val="bg2">
                    <a:lumMod val="50000"/>
                  </a:schemeClr>
                </a:solidFill>
                <a:effectLst/>
                <a:uLnTx/>
                <a:uFillTx/>
                <a:latin typeface="+mn-lt"/>
              </a:rPr>
              <a:t>encom</a:t>
            </a:r>
            <a:r>
              <a:rPr kumimoji="0" lang="en-GB" sz="900" b="0" i="1" u="none" strike="noStrike" kern="1200" cap="none" spc="0" normalizeH="0" noProof="0" dirty="0">
                <a:ln>
                  <a:noFill/>
                </a:ln>
                <a:solidFill>
                  <a:schemeClr val="bg2">
                    <a:lumMod val="50000"/>
                  </a:schemeClr>
                </a:solidFill>
                <a:effectLst/>
                <a:uLnTx/>
                <a:uFillTx/>
                <a:latin typeface="+mn-lt"/>
              </a:rPr>
              <a:t> </a:t>
            </a:r>
            <a:r>
              <a:rPr kumimoji="0" lang="en-GB" sz="900" b="0" i="1" u="none" strike="noStrike" kern="1200" cap="none" spc="0" normalizeH="0" noProof="0" dirty="0" smtClean="0">
                <a:ln>
                  <a:noFill/>
                </a:ln>
                <a:solidFill>
                  <a:schemeClr val="bg2">
                    <a:lumMod val="50000"/>
                  </a:schemeClr>
                </a:solidFill>
                <a:effectLst/>
                <a:uLnTx/>
                <a:uFillTx/>
                <a:latin typeface="+mn-lt"/>
              </a:rPr>
              <a:t>Nigeria, MFW4A/AFDB </a:t>
            </a:r>
            <a:endParaRPr kumimoji="0" lang="fr-FR" sz="900" b="0" i="0" u="none" strike="noStrike" kern="1200" cap="none" spc="0" normalizeH="0" baseline="0" noProof="0" dirty="0">
              <a:ln>
                <a:noFill/>
              </a:ln>
              <a:solidFill>
                <a:schemeClr val="bg2">
                  <a:lumMod val="50000"/>
                </a:schemeClr>
              </a:solidFill>
              <a:effectLst/>
              <a:uLnTx/>
              <a:uFillTx/>
              <a:latin typeface="+mn-lt"/>
            </a:endParaRPr>
          </a:p>
        </p:txBody>
      </p:sp>
      <p:sp>
        <p:nvSpPr>
          <p:cNvPr id="13" name="Title 1"/>
          <p:cNvSpPr txBox="1">
            <a:spLocks/>
          </p:cNvSpPr>
          <p:nvPr/>
        </p:nvSpPr>
        <p:spPr bwMode="auto">
          <a:xfrm>
            <a:off x="0" y="260648"/>
            <a:ext cx="9144000" cy="2160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lvl="0" indent="-358775"/>
            <a:r>
              <a:rPr lang="en-IE" sz="700" dirty="0" smtClean="0">
                <a:solidFill>
                  <a:srgbClr val="0F5494"/>
                </a:solidFill>
              </a:rPr>
              <a:t>.</a:t>
            </a:r>
            <a:r>
              <a:rPr lang="en-IE" sz="1800" dirty="0">
                <a:solidFill>
                  <a:srgbClr val="0F5494"/>
                </a:solidFill>
              </a:rPr>
              <a:t/>
            </a:r>
            <a:br>
              <a:rPr lang="en-IE" sz="1800" dirty="0">
                <a:solidFill>
                  <a:srgbClr val="0F5494"/>
                </a:solidFill>
              </a:rPr>
            </a:br>
            <a:r>
              <a:rPr lang="en-IE" sz="2400" dirty="0" smtClean="0">
                <a:solidFill>
                  <a:srgbClr val="0F5494"/>
                </a:solidFill>
              </a:rPr>
              <a:t>The</a:t>
            </a:r>
            <a:r>
              <a:rPr lang="en-IE" sz="1600" dirty="0" smtClean="0">
                <a:solidFill>
                  <a:srgbClr val="0F5494"/>
                </a:solidFill>
              </a:rPr>
              <a:t> </a:t>
            </a:r>
            <a:r>
              <a:rPr lang="en-IE" sz="2400" dirty="0" smtClean="0">
                <a:solidFill>
                  <a:srgbClr val="0F5494"/>
                </a:solidFill>
              </a:rPr>
              <a:t>case of Nigeria</a:t>
            </a:r>
            <a:endParaRPr kumimoji="0" lang="en-US" sz="2400" b="1" i="0" u="none" strike="noStrike" kern="0" cap="none" spc="0" normalizeH="0" baseline="0" noProof="0" dirty="0">
              <a:ln>
                <a:noFill/>
              </a:ln>
              <a:solidFill>
                <a:srgbClr val="0F5494"/>
              </a:solidFill>
              <a:effectLst/>
              <a:uLnTx/>
              <a:uFillTx/>
              <a:latin typeface="+mj-lt"/>
              <a:ea typeface="+mj-ea"/>
              <a:cs typeface="+mj-cs"/>
            </a:endParaRPr>
          </a:p>
        </p:txBody>
      </p:sp>
    </p:spTree>
    <p:extLst>
      <p:ext uri="{BB962C8B-B14F-4D97-AF65-F5344CB8AC3E}">
        <p14:creationId xmlns:p14="http://schemas.microsoft.com/office/powerpoint/2010/main" val="21229346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936625"/>
          </a:xfrm>
        </p:spPr>
        <p:txBody>
          <a:bodyPr/>
          <a:lstStyle/>
          <a:p>
            <a:r>
              <a:rPr lang="en-IE" sz="2400" b="0" dirty="0"/>
              <a:t>Financing Demand and </a:t>
            </a:r>
            <a:r>
              <a:rPr lang="en-IE" sz="2400" b="0" dirty="0" smtClean="0"/>
              <a:t>Supply: Domestic </a:t>
            </a:r>
            <a:r>
              <a:rPr lang="en-IE" sz="2400" b="0" dirty="0"/>
              <a:t>Potential but... Broken Links</a:t>
            </a:r>
            <a:r>
              <a:rPr lang="en-GB" sz="3200" b="0" dirty="0"/>
              <a:t/>
            </a:r>
            <a:br>
              <a:rPr lang="en-GB" sz="3200" b="0" dirty="0"/>
            </a:br>
            <a:endParaRPr lang="en-IE" dirty="0"/>
          </a:p>
        </p:txBody>
      </p:sp>
      <p:graphicFrame>
        <p:nvGraphicFramePr>
          <p:cNvPr id="4" name="Graphique 13"/>
          <p:cNvGraphicFramePr/>
          <p:nvPr>
            <p:extLst>
              <p:ext uri="{D42A27DB-BD31-4B8C-83A1-F6EECF244321}">
                <p14:modId xmlns:p14="http://schemas.microsoft.com/office/powerpoint/2010/main" val="3369821195"/>
              </p:ext>
            </p:extLst>
          </p:nvPr>
        </p:nvGraphicFramePr>
        <p:xfrm>
          <a:off x="4788024" y="2060849"/>
          <a:ext cx="4154799" cy="38996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aphique 14"/>
          <p:cNvGraphicFramePr/>
          <p:nvPr>
            <p:extLst>
              <p:ext uri="{D42A27DB-BD31-4B8C-83A1-F6EECF244321}">
                <p14:modId xmlns:p14="http://schemas.microsoft.com/office/powerpoint/2010/main" val="2690518521"/>
              </p:ext>
            </p:extLst>
          </p:nvPr>
        </p:nvGraphicFramePr>
        <p:xfrm>
          <a:off x="611560" y="2032396"/>
          <a:ext cx="3734072" cy="40324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388194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024" y="620688"/>
            <a:ext cx="8229600" cy="936625"/>
          </a:xfrm>
        </p:spPr>
        <p:txBody>
          <a:bodyPr/>
          <a:lstStyle/>
          <a:p>
            <a:r>
              <a:rPr lang="fr-BE" dirty="0" smtClean="0"/>
              <a:t>Green Bonds </a:t>
            </a:r>
            <a:r>
              <a:rPr lang="fr-BE" dirty="0" err="1" smtClean="0"/>
              <a:t>Issuances</a:t>
            </a:r>
            <a:endParaRPr lang="en-IE" dirty="0"/>
          </a:p>
        </p:txBody>
      </p:sp>
      <p:pic>
        <p:nvPicPr>
          <p:cNvPr id="3" name="Picture 2"/>
          <p:cNvPicPr>
            <a:picLocks noChangeAspect="1"/>
          </p:cNvPicPr>
          <p:nvPr/>
        </p:nvPicPr>
        <p:blipFill>
          <a:blip r:embed="rId2"/>
          <a:stretch>
            <a:fillRect/>
          </a:stretch>
        </p:blipFill>
        <p:spPr>
          <a:xfrm>
            <a:off x="428671" y="1557313"/>
            <a:ext cx="8009638" cy="4576936"/>
          </a:xfrm>
          <a:prstGeom prst="rect">
            <a:avLst/>
          </a:prstGeom>
        </p:spPr>
      </p:pic>
      <p:sp>
        <p:nvSpPr>
          <p:cNvPr id="4" name="TextBox 3"/>
          <p:cNvSpPr txBox="1"/>
          <p:nvPr/>
        </p:nvSpPr>
        <p:spPr>
          <a:xfrm>
            <a:off x="2771800" y="6309320"/>
            <a:ext cx="4108565" cy="219291"/>
          </a:xfrm>
          <a:prstGeom prst="rect">
            <a:avLst/>
          </a:prstGeom>
          <a:noFill/>
        </p:spPr>
        <p:txBody>
          <a:bodyPr wrap="square" rtlCol="0">
            <a:spAutoFit/>
          </a:bodyPr>
          <a:lstStyle/>
          <a:p>
            <a:r>
              <a:rPr lang="fr-BE" sz="825" dirty="0" err="1"/>
              <a:t>Climate</a:t>
            </a:r>
            <a:r>
              <a:rPr lang="fr-BE" sz="825" dirty="0"/>
              <a:t> Bond Initiative, </a:t>
            </a:r>
            <a:r>
              <a:rPr lang="fr-BE" sz="825" dirty="0" smtClean="0"/>
              <a:t>2020</a:t>
            </a:r>
            <a:endParaRPr lang="en-US" sz="825" dirty="0"/>
          </a:p>
        </p:txBody>
      </p:sp>
    </p:spTree>
    <p:extLst>
      <p:ext uri="{BB962C8B-B14F-4D97-AF65-F5344CB8AC3E}">
        <p14:creationId xmlns:p14="http://schemas.microsoft.com/office/powerpoint/2010/main" val="38255724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7504" y="332657"/>
            <a:ext cx="8784976" cy="576064"/>
          </a:xfrm>
        </p:spPr>
        <p:txBody>
          <a:bodyPr/>
          <a:lstStyle/>
          <a:p>
            <a:r>
              <a:rPr lang="en-IE" dirty="0" smtClean="0"/>
              <a:t>Supply and Demand of Green Financing</a:t>
            </a:r>
            <a:endParaRPr lang="en-US" dirty="0"/>
          </a:p>
        </p:txBody>
      </p:sp>
      <p:pic>
        <p:nvPicPr>
          <p:cNvPr id="3" name="Picture 2"/>
          <p:cNvPicPr>
            <a:picLocks noChangeAspect="1"/>
          </p:cNvPicPr>
          <p:nvPr/>
        </p:nvPicPr>
        <p:blipFill>
          <a:blip r:embed="rId3"/>
          <a:stretch>
            <a:fillRect/>
          </a:stretch>
        </p:blipFill>
        <p:spPr>
          <a:xfrm>
            <a:off x="323528" y="1052736"/>
            <a:ext cx="4104456" cy="3600400"/>
          </a:xfrm>
          <a:prstGeom prst="rect">
            <a:avLst/>
          </a:prstGeom>
        </p:spPr>
      </p:pic>
      <p:pic>
        <p:nvPicPr>
          <p:cNvPr id="4" name="Picture 3"/>
          <p:cNvPicPr>
            <a:picLocks noChangeAspect="1"/>
          </p:cNvPicPr>
          <p:nvPr/>
        </p:nvPicPr>
        <p:blipFill>
          <a:blip r:embed="rId4"/>
          <a:stretch>
            <a:fillRect/>
          </a:stretch>
        </p:blipFill>
        <p:spPr>
          <a:xfrm>
            <a:off x="4427984" y="3021744"/>
            <a:ext cx="4425753" cy="3550814"/>
          </a:xfrm>
          <a:prstGeom prst="rect">
            <a:avLst/>
          </a:prstGeom>
        </p:spPr>
      </p:pic>
      <p:sp>
        <p:nvSpPr>
          <p:cNvPr id="11" name="TextBox 10"/>
          <p:cNvSpPr txBox="1"/>
          <p:nvPr/>
        </p:nvSpPr>
        <p:spPr>
          <a:xfrm>
            <a:off x="755576" y="5085184"/>
            <a:ext cx="4108565" cy="219291"/>
          </a:xfrm>
          <a:prstGeom prst="rect">
            <a:avLst/>
          </a:prstGeom>
          <a:noFill/>
        </p:spPr>
        <p:txBody>
          <a:bodyPr wrap="square" rtlCol="0">
            <a:spAutoFit/>
          </a:bodyPr>
          <a:lstStyle/>
          <a:p>
            <a:r>
              <a:rPr lang="fr-BE" sz="825" dirty="0" err="1"/>
              <a:t>Climate</a:t>
            </a:r>
            <a:r>
              <a:rPr lang="fr-BE" sz="825" dirty="0"/>
              <a:t> Bond Initiative, </a:t>
            </a:r>
            <a:r>
              <a:rPr lang="fr-BE" sz="825" dirty="0" smtClean="0"/>
              <a:t>2020</a:t>
            </a:r>
            <a:endParaRPr lang="en-US" sz="825" dirty="0"/>
          </a:p>
        </p:txBody>
      </p:sp>
    </p:spTree>
    <p:extLst>
      <p:ext uri="{BB962C8B-B14F-4D97-AF65-F5344CB8AC3E}">
        <p14:creationId xmlns:p14="http://schemas.microsoft.com/office/powerpoint/2010/main" val="12745063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8229600" cy="936625"/>
          </a:xfrm>
        </p:spPr>
        <p:txBody>
          <a:bodyPr/>
          <a:lstStyle/>
          <a:p>
            <a:r>
              <a:rPr lang="en-IE" b="1" dirty="0" smtClean="0"/>
              <a:t>The case of Africa, </a:t>
            </a:r>
            <a:r>
              <a:rPr lang="en-IE" dirty="0" smtClean="0"/>
              <a:t>Green Bonds</a:t>
            </a:r>
            <a:endParaRPr lang="en-US" dirty="0"/>
          </a:p>
        </p:txBody>
      </p:sp>
      <p:pic>
        <p:nvPicPr>
          <p:cNvPr id="3" name="Picture 2"/>
          <p:cNvPicPr>
            <a:picLocks noChangeAspect="1"/>
          </p:cNvPicPr>
          <p:nvPr/>
        </p:nvPicPr>
        <p:blipFill rotWithShape="1">
          <a:blip r:embed="rId3"/>
          <a:srcRect l="4528" t="19109"/>
          <a:stretch/>
        </p:blipFill>
        <p:spPr>
          <a:xfrm>
            <a:off x="852732" y="1502143"/>
            <a:ext cx="7463684" cy="3813675"/>
          </a:xfrm>
          <a:prstGeom prst="rect">
            <a:avLst/>
          </a:prstGeom>
        </p:spPr>
      </p:pic>
      <p:sp>
        <p:nvSpPr>
          <p:cNvPr id="5" name="TextBox 4"/>
          <p:cNvSpPr txBox="1"/>
          <p:nvPr/>
        </p:nvSpPr>
        <p:spPr>
          <a:xfrm>
            <a:off x="3491880" y="5206172"/>
            <a:ext cx="4108565" cy="219291"/>
          </a:xfrm>
          <a:prstGeom prst="rect">
            <a:avLst/>
          </a:prstGeom>
          <a:noFill/>
        </p:spPr>
        <p:txBody>
          <a:bodyPr wrap="square" rtlCol="0">
            <a:spAutoFit/>
          </a:bodyPr>
          <a:lstStyle/>
          <a:p>
            <a:r>
              <a:rPr lang="fr-BE" sz="825" dirty="0" err="1"/>
              <a:t>Climate</a:t>
            </a:r>
            <a:r>
              <a:rPr lang="fr-BE" sz="825" dirty="0"/>
              <a:t> Bond Initiative, 2019</a:t>
            </a:r>
            <a:endParaRPr lang="en-US" sz="825" dirty="0"/>
          </a:p>
        </p:txBody>
      </p:sp>
    </p:spTree>
    <p:extLst>
      <p:ext uri="{BB962C8B-B14F-4D97-AF65-F5344CB8AC3E}">
        <p14:creationId xmlns:p14="http://schemas.microsoft.com/office/powerpoint/2010/main" val="39888213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668" y="1337415"/>
            <a:ext cx="3791644" cy="2911428"/>
          </a:xfrm>
        </p:spPr>
        <p:txBody>
          <a:bodyPr/>
          <a:lstStyle/>
          <a:p>
            <a:pPr>
              <a:spcAft>
                <a:spcPts val="0"/>
              </a:spcAft>
            </a:pPr>
            <a:r>
              <a:rPr lang="en-IE" sz="1200" dirty="0">
                <a:latin typeface="+mj-lt"/>
              </a:rPr>
              <a:t>Undersubscribed, but following a substantial reduction of the Kenyan bond market cap</a:t>
            </a:r>
          </a:p>
          <a:p>
            <a:pPr>
              <a:spcAft>
                <a:spcPts val="0"/>
              </a:spcAft>
            </a:pPr>
            <a:endParaRPr lang="en-IE" sz="1200" dirty="0">
              <a:latin typeface="+mj-lt"/>
            </a:endParaRPr>
          </a:p>
          <a:p>
            <a:pPr>
              <a:spcAft>
                <a:spcPts val="0"/>
              </a:spcAft>
            </a:pPr>
            <a:r>
              <a:rPr lang="en-IE" sz="1200" dirty="0">
                <a:latin typeface="+mj-lt"/>
              </a:rPr>
              <a:t>Kenyan Local pension funds hold about 3% of AUM on corporate </a:t>
            </a:r>
            <a:r>
              <a:rPr lang="en-IE" sz="1200" dirty="0" smtClean="0">
                <a:latin typeface="+mj-lt"/>
              </a:rPr>
              <a:t>bonds</a:t>
            </a:r>
          </a:p>
          <a:p>
            <a:pPr>
              <a:spcAft>
                <a:spcPts val="0"/>
              </a:spcAft>
            </a:pPr>
            <a:endParaRPr lang="en-IE" sz="1200" dirty="0">
              <a:latin typeface="+mj-lt"/>
            </a:endParaRPr>
          </a:p>
          <a:p>
            <a:pPr>
              <a:spcAft>
                <a:spcPts val="0"/>
              </a:spcAft>
            </a:pPr>
            <a:endParaRPr lang="en-IE" sz="1200" dirty="0">
              <a:latin typeface="+mj-lt"/>
              <a:ea typeface="Times New Roman" panose="02020603050405020304" pitchFamily="18" charset="0"/>
            </a:endParaRPr>
          </a:p>
          <a:p>
            <a:pPr>
              <a:spcAft>
                <a:spcPts val="0"/>
              </a:spcAft>
            </a:pPr>
            <a:r>
              <a:rPr lang="en-IE" sz="1200" dirty="0">
                <a:latin typeface="+mj-lt"/>
                <a:ea typeface="Times New Roman" panose="02020603050405020304" pitchFamily="18" charset="0"/>
              </a:rPr>
              <a:t>Recommendations to highlight the need of reforms of local bond markets,  combined with expertise sharing and capacity building to local asset managers, and the de-risking and technical assistance for local corporates</a:t>
            </a:r>
          </a:p>
          <a:p>
            <a:pPr>
              <a:spcAft>
                <a:spcPts val="0"/>
              </a:spcAft>
            </a:pPr>
            <a:endParaRPr lang="en-IE" sz="900" dirty="0" smtClean="0">
              <a:latin typeface="+mj-lt"/>
            </a:endParaRPr>
          </a:p>
          <a:p>
            <a:pPr>
              <a:spcAft>
                <a:spcPts val="0"/>
              </a:spcAft>
            </a:pPr>
            <a:r>
              <a:rPr lang="en-IE" sz="1200" dirty="0" err="1">
                <a:latin typeface="+mj-lt"/>
                <a:ea typeface="Times New Roman" panose="02020603050405020304" pitchFamily="18" charset="0"/>
              </a:rPr>
              <a:t>Stanbic</a:t>
            </a:r>
            <a:r>
              <a:rPr lang="en-IE" sz="1200" dirty="0">
                <a:latin typeface="+mj-lt"/>
                <a:ea typeface="Times New Roman" panose="02020603050405020304" pitchFamily="18" charset="0"/>
              </a:rPr>
              <a:t> Bank arranged the deal, priced at an interest rate of 12.25% and rated B1 Global, a notch above the Kenyan government’s rating of B2</a:t>
            </a:r>
          </a:p>
          <a:p>
            <a:pPr>
              <a:spcAft>
                <a:spcPts val="0"/>
              </a:spcAft>
            </a:pPr>
            <a:endParaRPr lang="en-IE" sz="900" dirty="0">
              <a:latin typeface="Times New Roman" panose="02020603050405020304" pitchFamily="18" charset="0"/>
            </a:endParaRPr>
          </a:p>
          <a:p>
            <a:pPr marL="0" indent="0">
              <a:buNone/>
            </a:pPr>
            <a:endParaRPr lang="en-IE" sz="900" dirty="0"/>
          </a:p>
        </p:txBody>
      </p:sp>
      <p:sp>
        <p:nvSpPr>
          <p:cNvPr id="3" name="Title 2"/>
          <p:cNvSpPr>
            <a:spLocks noGrp="1"/>
          </p:cNvSpPr>
          <p:nvPr>
            <p:ph type="title"/>
          </p:nvPr>
        </p:nvSpPr>
        <p:spPr>
          <a:xfrm>
            <a:off x="421623" y="264815"/>
            <a:ext cx="7750777" cy="586768"/>
          </a:xfrm>
        </p:spPr>
        <p:txBody>
          <a:bodyPr/>
          <a:lstStyle/>
          <a:p>
            <a:r>
              <a:rPr lang="en-IE" dirty="0" smtClean="0"/>
              <a:t>Learning from the ACORN Example, of PIDG</a:t>
            </a:r>
            <a:endParaRPr lang="en-US" dirty="0"/>
          </a:p>
        </p:txBody>
      </p:sp>
      <p:sp>
        <p:nvSpPr>
          <p:cNvPr id="4" name="Curved Right Arrow 3"/>
          <p:cNvSpPr/>
          <p:nvPr/>
        </p:nvSpPr>
        <p:spPr>
          <a:xfrm>
            <a:off x="5395638" y="1892185"/>
            <a:ext cx="1059874" cy="2356658"/>
          </a:xfrm>
          <a:prstGeom prst="curv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5700">
              <a:ln w="22225">
                <a:solidFill>
                  <a:schemeClr val="accent2"/>
                </a:solidFill>
                <a:prstDash val="solid"/>
              </a:ln>
              <a:solidFill>
                <a:schemeClr val="accent2">
                  <a:lumMod val="40000"/>
                  <a:lumOff val="60000"/>
                </a:schemeClr>
              </a:solidFill>
            </a:endParaRPr>
          </a:p>
        </p:txBody>
      </p:sp>
      <p:sp>
        <p:nvSpPr>
          <p:cNvPr id="5" name="Curved Right Arrow 4"/>
          <p:cNvSpPr/>
          <p:nvPr/>
        </p:nvSpPr>
        <p:spPr>
          <a:xfrm rot="10800000">
            <a:off x="7392770" y="1782041"/>
            <a:ext cx="1059874" cy="2356658"/>
          </a:xfrm>
          <a:prstGeom prst="curvedRightArrow">
            <a:avLst>
              <a:gd name="adj1" fmla="val 25000"/>
              <a:gd name="adj2" fmla="val 54800"/>
              <a:gd name="adj3" fmla="val 2500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5700">
              <a:solidFill>
                <a:schemeClr val="tx1"/>
              </a:solidFill>
            </a:endParaRPr>
          </a:p>
        </p:txBody>
      </p:sp>
      <p:sp>
        <p:nvSpPr>
          <p:cNvPr id="6" name="Rectangle 5"/>
          <p:cNvSpPr/>
          <p:nvPr/>
        </p:nvSpPr>
        <p:spPr>
          <a:xfrm>
            <a:off x="4898118" y="1113666"/>
            <a:ext cx="4144404" cy="692497"/>
          </a:xfrm>
          <a:prstGeom prst="rect">
            <a:avLst/>
          </a:prstGeom>
          <a:noFill/>
        </p:spPr>
        <p:txBody>
          <a:bodyPr wrap="none" lIns="68580" tIns="34290" rIns="68580" bIns="34290">
            <a:spAutoFit/>
          </a:bodyPr>
          <a:lstStyle/>
          <a:p>
            <a:pPr algn="ctr"/>
            <a:r>
              <a:rPr lang="en-IE" sz="4050" dirty="0">
                <a:ln w="22225">
                  <a:solidFill>
                    <a:schemeClr val="accent2"/>
                  </a:solidFill>
                  <a:prstDash val="solid"/>
                </a:ln>
                <a:solidFill>
                  <a:schemeClr val="accent2">
                    <a:lumMod val="40000"/>
                    <a:lumOff val="60000"/>
                  </a:schemeClr>
                </a:solidFill>
              </a:rPr>
              <a:t>1</a:t>
            </a:r>
            <a:r>
              <a:rPr lang="en-IE" sz="4050" baseline="30000" dirty="0">
                <a:ln w="22225">
                  <a:solidFill>
                    <a:schemeClr val="accent2"/>
                  </a:solidFill>
                  <a:prstDash val="solid"/>
                </a:ln>
                <a:solidFill>
                  <a:schemeClr val="accent2">
                    <a:lumMod val="40000"/>
                    <a:lumOff val="60000"/>
                  </a:schemeClr>
                </a:solidFill>
              </a:rPr>
              <a:t>st</a:t>
            </a:r>
            <a:r>
              <a:rPr lang="en-IE" sz="4050" dirty="0">
                <a:ln w="22225">
                  <a:solidFill>
                    <a:schemeClr val="accent2"/>
                  </a:solidFill>
                  <a:prstDash val="solid"/>
                </a:ln>
                <a:solidFill>
                  <a:schemeClr val="accent2">
                    <a:lumMod val="40000"/>
                    <a:lumOff val="60000"/>
                  </a:schemeClr>
                </a:solidFill>
              </a:rPr>
              <a:t> Pillar Type</a:t>
            </a:r>
            <a:endParaRPr lang="en-US" sz="4050" dirty="0">
              <a:ln w="22225">
                <a:solidFill>
                  <a:schemeClr val="accent2"/>
                </a:solidFill>
                <a:prstDash val="solid"/>
              </a:ln>
              <a:solidFill>
                <a:schemeClr val="accent2">
                  <a:lumMod val="40000"/>
                  <a:lumOff val="60000"/>
                </a:schemeClr>
              </a:solidFill>
            </a:endParaRPr>
          </a:p>
        </p:txBody>
      </p:sp>
      <p:sp>
        <p:nvSpPr>
          <p:cNvPr id="7" name="Rectangle 6"/>
          <p:cNvSpPr/>
          <p:nvPr/>
        </p:nvSpPr>
        <p:spPr>
          <a:xfrm>
            <a:off x="4667127" y="4334865"/>
            <a:ext cx="4373633" cy="692497"/>
          </a:xfrm>
          <a:prstGeom prst="rect">
            <a:avLst/>
          </a:prstGeom>
          <a:noFill/>
        </p:spPr>
        <p:txBody>
          <a:bodyPr wrap="none" lIns="68580" tIns="34290" rIns="68580" bIns="34290">
            <a:spAutoFit/>
          </a:bodyPr>
          <a:lstStyle/>
          <a:p>
            <a:pPr algn="ctr"/>
            <a:r>
              <a:rPr lang="en-IE" sz="4050" dirty="0">
                <a:ln w="22225">
                  <a:solidFill>
                    <a:schemeClr val="accent2"/>
                  </a:solidFill>
                  <a:prstDash val="solid"/>
                </a:ln>
                <a:solidFill>
                  <a:schemeClr val="accent2">
                    <a:lumMod val="40000"/>
                    <a:lumOff val="60000"/>
                  </a:schemeClr>
                </a:solidFill>
              </a:rPr>
              <a:t>3</a:t>
            </a:r>
            <a:r>
              <a:rPr lang="en-IE" sz="4050" baseline="30000" dirty="0">
                <a:ln w="22225">
                  <a:solidFill>
                    <a:schemeClr val="accent2"/>
                  </a:solidFill>
                  <a:prstDash val="solid"/>
                </a:ln>
                <a:solidFill>
                  <a:schemeClr val="accent2">
                    <a:lumMod val="40000"/>
                    <a:lumOff val="60000"/>
                  </a:schemeClr>
                </a:solidFill>
              </a:rPr>
              <a:t>rd</a:t>
            </a:r>
            <a:r>
              <a:rPr lang="en-IE" sz="4050" dirty="0">
                <a:ln w="22225">
                  <a:solidFill>
                    <a:schemeClr val="accent2"/>
                  </a:solidFill>
                  <a:prstDash val="solid"/>
                </a:ln>
                <a:solidFill>
                  <a:schemeClr val="accent2">
                    <a:lumMod val="40000"/>
                    <a:lumOff val="60000"/>
                  </a:schemeClr>
                </a:solidFill>
              </a:rPr>
              <a:t> Pillar Type </a:t>
            </a:r>
            <a:endParaRPr lang="en-US" sz="4050"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19643911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8229600" cy="936625"/>
          </a:xfrm>
        </p:spPr>
        <p:txBody>
          <a:bodyPr/>
          <a:lstStyle/>
          <a:p>
            <a:r>
              <a:rPr lang="fr-BE" dirty="0" err="1" smtClean="0"/>
              <a:t>Third</a:t>
            </a:r>
            <a:r>
              <a:rPr lang="fr-BE" dirty="0" smtClean="0"/>
              <a:t> </a:t>
            </a:r>
            <a:r>
              <a:rPr lang="fr-BE" dirty="0" err="1" smtClean="0"/>
              <a:t>Pillar</a:t>
            </a:r>
            <a:r>
              <a:rPr lang="fr-BE" dirty="0" smtClean="0"/>
              <a:t> of the EIP</a:t>
            </a:r>
            <a:endParaRPr lang="en-IE" dirty="0"/>
          </a:p>
        </p:txBody>
      </p:sp>
      <p:sp>
        <p:nvSpPr>
          <p:cNvPr id="3" name="Content Placeholder 2"/>
          <p:cNvSpPr>
            <a:spLocks noGrp="1"/>
          </p:cNvSpPr>
          <p:nvPr>
            <p:ph idx="1"/>
          </p:nvPr>
        </p:nvSpPr>
        <p:spPr>
          <a:xfrm>
            <a:off x="467544" y="1412776"/>
            <a:ext cx="8229600" cy="3633788"/>
          </a:xfrm>
        </p:spPr>
        <p:txBody>
          <a:bodyPr/>
          <a:lstStyle/>
          <a:p>
            <a:endParaRPr lang="en-IE" sz="1800" i="0" dirty="0" smtClean="0"/>
          </a:p>
          <a:p>
            <a:r>
              <a:rPr lang="en-IE" sz="1800" i="0" dirty="0" smtClean="0"/>
              <a:t>Each country has a unique situation, and potential. Diagnosis is key to understand what we can do</a:t>
            </a:r>
          </a:p>
          <a:p>
            <a:endParaRPr lang="en-IE" sz="1800" i="0" dirty="0" smtClean="0"/>
          </a:p>
          <a:p>
            <a:r>
              <a:rPr lang="en-IE" sz="1800" i="0" dirty="0" smtClean="0"/>
              <a:t>Legal </a:t>
            </a:r>
            <a:r>
              <a:rPr lang="en-IE" sz="1800" i="0" dirty="0"/>
              <a:t>system development and protection of private investors and minority stake holders is very correlated to financial market development, and private sector issuance</a:t>
            </a:r>
          </a:p>
          <a:p>
            <a:endParaRPr lang="en-IE" sz="1800" i="0" dirty="0" smtClean="0"/>
          </a:p>
          <a:p>
            <a:r>
              <a:rPr lang="en-IE" sz="1800" i="0" dirty="0" smtClean="0"/>
              <a:t>ACORN in Kenya, is a good example. Pillar 1 and Pillar 3 type of interventions were needed</a:t>
            </a:r>
          </a:p>
          <a:p>
            <a:endParaRPr lang="en-IE" sz="1800" i="0" dirty="0" smtClean="0"/>
          </a:p>
          <a:p>
            <a:r>
              <a:rPr lang="en-IE" sz="1800" i="0" dirty="0" smtClean="0"/>
              <a:t>Integrated approach, is probably the way forward</a:t>
            </a:r>
          </a:p>
          <a:p>
            <a:endParaRPr lang="fr-BE" sz="2000" dirty="0"/>
          </a:p>
          <a:p>
            <a:endParaRPr lang="fr-BE" dirty="0"/>
          </a:p>
          <a:p>
            <a:endParaRPr lang="fr-BE" dirty="0" smtClean="0"/>
          </a:p>
          <a:p>
            <a:endParaRPr lang="en-IE" dirty="0"/>
          </a:p>
        </p:txBody>
      </p:sp>
    </p:spTree>
    <p:extLst>
      <p:ext uri="{BB962C8B-B14F-4D97-AF65-F5344CB8AC3E}">
        <p14:creationId xmlns:p14="http://schemas.microsoft.com/office/powerpoint/2010/main" val="3336414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010994D-1E81-4A0C-A4F2-EA5E36F8FA1E}"/>
              </a:ext>
            </a:extLst>
          </p:cNvPr>
          <p:cNvSpPr txBox="1">
            <a:spLocks/>
          </p:cNvSpPr>
          <p:nvPr/>
        </p:nvSpPr>
        <p:spPr bwMode="auto">
          <a:xfrm>
            <a:off x="683568" y="332656"/>
            <a:ext cx="7920880" cy="12241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US" dirty="0"/>
              <a:t> </a:t>
            </a:r>
            <a:endParaRPr lang="en-IE" dirty="0"/>
          </a:p>
          <a:p>
            <a:r>
              <a:rPr lang="en-US" dirty="0"/>
              <a:t>Access to </a:t>
            </a:r>
            <a:r>
              <a:rPr lang="en-US" dirty="0" smtClean="0"/>
              <a:t>Financial Products </a:t>
            </a:r>
            <a:r>
              <a:rPr lang="en-US" dirty="0"/>
              <a:t>Households: </a:t>
            </a:r>
            <a:endParaRPr lang="en-GB" sz="1800" kern="0" dirty="0"/>
          </a:p>
        </p:txBody>
      </p:sp>
      <p:sp>
        <p:nvSpPr>
          <p:cNvPr id="2" name="Content Placeholder 1"/>
          <p:cNvSpPr>
            <a:spLocks noGrp="1"/>
          </p:cNvSpPr>
          <p:nvPr>
            <p:ph idx="1"/>
          </p:nvPr>
        </p:nvSpPr>
        <p:spPr>
          <a:xfrm>
            <a:off x="374848" y="1844824"/>
            <a:ext cx="8229600" cy="3633788"/>
          </a:xfrm>
        </p:spPr>
        <p:txBody>
          <a:bodyPr/>
          <a:lstStyle/>
          <a:p>
            <a:endParaRPr lang="en-IE" sz="1800" i="0" dirty="0" smtClean="0"/>
          </a:p>
          <a:p>
            <a:r>
              <a:rPr lang="en-IE" sz="1800" i="0" dirty="0" smtClean="0"/>
              <a:t>WBG definition</a:t>
            </a:r>
            <a:r>
              <a:rPr lang="en-IE" sz="1800" dirty="0" smtClean="0"/>
              <a:t>: Individuals and business have access </a:t>
            </a:r>
            <a:r>
              <a:rPr lang="en-IE" sz="1600" b="1" dirty="0" smtClean="0"/>
              <a:t>to useful and affordable </a:t>
            </a:r>
            <a:r>
              <a:rPr lang="en-IE" sz="1600" dirty="0" smtClean="0"/>
              <a:t>financial products and services that </a:t>
            </a:r>
            <a:r>
              <a:rPr lang="en-IE" sz="1600" b="1" dirty="0" smtClean="0"/>
              <a:t>meet their needs.</a:t>
            </a:r>
          </a:p>
          <a:p>
            <a:pPr marL="0" indent="0">
              <a:buNone/>
            </a:pPr>
            <a:endParaRPr lang="en-IE" sz="1800" dirty="0" smtClean="0"/>
          </a:p>
          <a:p>
            <a:pPr marL="0" indent="0">
              <a:buNone/>
            </a:pPr>
            <a:endParaRPr lang="en-IE" sz="1800" dirty="0" smtClean="0"/>
          </a:p>
          <a:p>
            <a:r>
              <a:rPr lang="en-IE" sz="1800" b="1" dirty="0" smtClean="0"/>
              <a:t>Include</a:t>
            </a:r>
            <a:r>
              <a:rPr lang="en-IE" sz="1800" dirty="0" smtClean="0"/>
              <a:t>: transaction payments, savings, credit, insurance and pensions products</a:t>
            </a:r>
            <a:endParaRPr lang="en-IE" sz="1800"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6417"/>
            <a:ext cx="8229600" cy="936625"/>
          </a:xfrm>
        </p:spPr>
        <p:txBody>
          <a:bodyPr/>
          <a:lstStyle/>
          <a:p>
            <a:r>
              <a:rPr lang="en-US" dirty="0" smtClean="0"/>
              <a:t>Access to finance,  Importance of Third Pillar</a:t>
            </a:r>
            <a:endParaRPr lang="en-US" dirty="0"/>
          </a:p>
        </p:txBody>
      </p:sp>
      <p:sp>
        <p:nvSpPr>
          <p:cNvPr id="3" name="Content Placeholder 2"/>
          <p:cNvSpPr>
            <a:spLocks noGrp="1"/>
          </p:cNvSpPr>
          <p:nvPr>
            <p:ph idx="1"/>
          </p:nvPr>
        </p:nvSpPr>
        <p:spPr/>
        <p:txBody>
          <a:bodyPr/>
          <a:lstStyle/>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endParaRPr lang="en-US" sz="1400" dirty="0"/>
          </a:p>
        </p:txBody>
      </p:sp>
      <p:sp>
        <p:nvSpPr>
          <p:cNvPr id="4" name="Oval 3"/>
          <p:cNvSpPr/>
          <p:nvPr/>
        </p:nvSpPr>
        <p:spPr>
          <a:xfrm>
            <a:off x="955754" y="2538781"/>
            <a:ext cx="1437840" cy="890220"/>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fontAlgn="auto">
              <a:spcBef>
                <a:spcPts val="0"/>
              </a:spcBef>
              <a:spcAft>
                <a:spcPts val="0"/>
              </a:spcAft>
            </a:pPr>
            <a:r>
              <a:rPr lang="en-US" sz="1400" b="0" dirty="0" smtClean="0"/>
              <a:t>Selected Banks</a:t>
            </a:r>
            <a:endParaRPr lang="en-US" sz="1400" b="0" dirty="0"/>
          </a:p>
        </p:txBody>
      </p:sp>
      <p:sp>
        <p:nvSpPr>
          <p:cNvPr id="5" name="Right Arrow 4"/>
          <p:cNvSpPr/>
          <p:nvPr/>
        </p:nvSpPr>
        <p:spPr>
          <a:xfrm>
            <a:off x="2422110" y="2299175"/>
            <a:ext cx="1770301" cy="165618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r>
              <a:rPr lang="en-US" sz="1200" b="0" dirty="0" smtClean="0"/>
              <a:t>Financial Product</a:t>
            </a:r>
            <a:endParaRPr lang="en-US" sz="1200" b="0" dirty="0"/>
          </a:p>
        </p:txBody>
      </p:sp>
      <p:sp>
        <p:nvSpPr>
          <p:cNvPr id="8" name="Oval 7"/>
          <p:cNvSpPr/>
          <p:nvPr/>
        </p:nvSpPr>
        <p:spPr>
          <a:xfrm>
            <a:off x="598460" y="4811306"/>
            <a:ext cx="1844180" cy="1280314"/>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fontAlgn="auto">
              <a:spcBef>
                <a:spcPts val="0"/>
              </a:spcBef>
              <a:spcAft>
                <a:spcPts val="0"/>
              </a:spcAft>
            </a:pPr>
            <a:r>
              <a:rPr lang="en-US" sz="1800" b="0" dirty="0" smtClean="0"/>
              <a:t>Banks </a:t>
            </a:r>
            <a:endParaRPr lang="en-US" sz="1800" b="0" dirty="0"/>
          </a:p>
        </p:txBody>
      </p:sp>
      <p:cxnSp>
        <p:nvCxnSpPr>
          <p:cNvPr id="10" name="Straight Connector 9"/>
          <p:cNvCxnSpPr/>
          <p:nvPr/>
        </p:nvCxnSpPr>
        <p:spPr bwMode="auto">
          <a:xfrm>
            <a:off x="576970" y="4668108"/>
            <a:ext cx="2151004" cy="1750718"/>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bwMode="auto">
          <a:xfrm flipH="1">
            <a:off x="481715" y="4757063"/>
            <a:ext cx="2179168" cy="138880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5036701" y="4791639"/>
            <a:ext cx="1659943" cy="1015663"/>
          </a:xfrm>
          <a:prstGeom prst="rect">
            <a:avLst/>
          </a:prstGeom>
          <a:noFill/>
        </p:spPr>
        <p:txBody>
          <a:bodyPr wrap="square" rtlCol="0">
            <a:spAutoFit/>
          </a:bodyPr>
          <a:lstStyle/>
          <a:p>
            <a:r>
              <a:rPr lang="en-US" sz="1200" b="0" dirty="0" smtClean="0">
                <a:solidFill>
                  <a:srgbClr val="0F5494"/>
                </a:solidFill>
              </a:rPr>
              <a:t>Lack of Competition</a:t>
            </a:r>
          </a:p>
          <a:p>
            <a:endParaRPr lang="en-US" sz="1200" b="0" dirty="0" smtClean="0">
              <a:solidFill>
                <a:srgbClr val="0F5494"/>
              </a:solidFill>
            </a:endParaRPr>
          </a:p>
          <a:p>
            <a:r>
              <a:rPr lang="en-US" sz="1200" b="0" dirty="0" smtClean="0">
                <a:solidFill>
                  <a:srgbClr val="0F5494"/>
                </a:solidFill>
              </a:rPr>
              <a:t>Lack of </a:t>
            </a:r>
            <a:r>
              <a:rPr lang="en-US" sz="1200" b="0" dirty="0" err="1" smtClean="0">
                <a:solidFill>
                  <a:srgbClr val="0F5494"/>
                </a:solidFill>
              </a:rPr>
              <a:t>foreing</a:t>
            </a:r>
            <a:r>
              <a:rPr lang="en-US" sz="1200" b="0" dirty="0" smtClean="0">
                <a:solidFill>
                  <a:srgbClr val="0F5494"/>
                </a:solidFill>
              </a:rPr>
              <a:t> or private banks</a:t>
            </a:r>
          </a:p>
        </p:txBody>
      </p:sp>
      <p:sp>
        <p:nvSpPr>
          <p:cNvPr id="21" name="Striped Right Arrow 20"/>
          <p:cNvSpPr/>
          <p:nvPr/>
        </p:nvSpPr>
        <p:spPr>
          <a:xfrm>
            <a:off x="5439592" y="2743294"/>
            <a:ext cx="1584176" cy="864096"/>
          </a:xfrm>
          <a:prstGeom prst="stripedRightArrow">
            <a:avLst>
              <a:gd name="adj1" fmla="val 47884"/>
              <a:gd name="adj2" fmla="val 54232"/>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auto">
              <a:spcBef>
                <a:spcPts val="0"/>
              </a:spcBef>
              <a:spcAft>
                <a:spcPts val="0"/>
              </a:spcAft>
            </a:pPr>
            <a:r>
              <a:rPr lang="en-US" sz="1200" b="0" dirty="0" smtClean="0"/>
              <a:t>Financial Product</a:t>
            </a:r>
            <a:endParaRPr lang="en-US" sz="1200" b="0" dirty="0"/>
          </a:p>
        </p:txBody>
      </p:sp>
      <p:sp>
        <p:nvSpPr>
          <p:cNvPr id="22" name="Oval 21"/>
          <p:cNvSpPr/>
          <p:nvPr/>
        </p:nvSpPr>
        <p:spPr>
          <a:xfrm>
            <a:off x="7075378" y="2186696"/>
            <a:ext cx="1976031" cy="2122700"/>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fontAlgn="auto">
              <a:spcBef>
                <a:spcPts val="0"/>
              </a:spcBef>
              <a:spcAft>
                <a:spcPts val="0"/>
              </a:spcAft>
            </a:pPr>
            <a:r>
              <a:rPr lang="en-US" sz="1800" b="0" dirty="0" smtClean="0"/>
              <a:t>MSMEs</a:t>
            </a:r>
            <a:endParaRPr lang="en-US" sz="1800" b="0" dirty="0"/>
          </a:p>
        </p:txBody>
      </p:sp>
      <p:cxnSp>
        <p:nvCxnSpPr>
          <p:cNvPr id="24" name="Elbow Connector 23"/>
          <p:cNvCxnSpPr>
            <a:endCxn id="19" idx="1"/>
          </p:cNvCxnSpPr>
          <p:nvPr/>
        </p:nvCxnSpPr>
        <p:spPr bwMode="auto">
          <a:xfrm rot="16200000" flipH="1">
            <a:off x="3490260" y="3753029"/>
            <a:ext cx="1692081" cy="1400802"/>
          </a:xfrm>
          <a:prstGeom prst="bentConnector2">
            <a:avLst/>
          </a:prstGeom>
          <a:noFill/>
          <a:ln w="9525" cap="flat" cmpd="sng" algn="ctr">
            <a:solidFill>
              <a:srgbClr val="FF0000"/>
            </a:solidFill>
            <a:prstDash val="solid"/>
            <a:round/>
            <a:headEnd type="none" w="med" len="med"/>
            <a:tailEnd type="triangle"/>
          </a:ln>
          <a:effectLst/>
        </p:spPr>
      </p:cxnSp>
      <p:cxnSp>
        <p:nvCxnSpPr>
          <p:cNvPr id="26" name="Elbow Connector 25"/>
          <p:cNvCxnSpPr/>
          <p:nvPr/>
        </p:nvCxnSpPr>
        <p:spPr bwMode="auto">
          <a:xfrm flipV="1">
            <a:off x="3635897" y="1666302"/>
            <a:ext cx="1224136" cy="936848"/>
          </a:xfrm>
          <a:prstGeom prst="bentConnector3">
            <a:avLst/>
          </a:prstGeom>
          <a:noFill/>
          <a:ln w="9525" cap="flat" cmpd="sng" algn="ctr">
            <a:solidFill>
              <a:srgbClr val="FF0000"/>
            </a:solidFill>
            <a:prstDash val="solid"/>
            <a:round/>
            <a:headEnd type="none" w="med" len="med"/>
            <a:tailEnd type="triangle"/>
          </a:ln>
          <a:effectLst/>
        </p:spPr>
      </p:cxnSp>
      <p:cxnSp>
        <p:nvCxnSpPr>
          <p:cNvPr id="28" name="Elbow Connector 27"/>
          <p:cNvCxnSpPr/>
          <p:nvPr/>
        </p:nvCxnSpPr>
        <p:spPr bwMode="auto">
          <a:xfrm flipV="1">
            <a:off x="4165328" y="2292588"/>
            <a:ext cx="1339018" cy="310562"/>
          </a:xfrm>
          <a:prstGeom prst="bentConnector3">
            <a:avLst/>
          </a:prstGeom>
          <a:noFill/>
          <a:ln w="9525" cap="flat" cmpd="sng" algn="ctr">
            <a:solidFill>
              <a:srgbClr val="FF0000"/>
            </a:solidFill>
            <a:prstDash val="solid"/>
            <a:round/>
            <a:headEnd type="none" w="med" len="med"/>
            <a:tailEnd type="triangle"/>
          </a:ln>
          <a:effectLst/>
        </p:spPr>
      </p:cxnSp>
      <p:cxnSp>
        <p:nvCxnSpPr>
          <p:cNvPr id="30" name="Elbow Connector 29"/>
          <p:cNvCxnSpPr/>
          <p:nvPr/>
        </p:nvCxnSpPr>
        <p:spPr bwMode="auto">
          <a:xfrm>
            <a:off x="3923928" y="2815384"/>
            <a:ext cx="2160241" cy="1354766"/>
          </a:xfrm>
          <a:prstGeom prst="bentConnector3">
            <a:avLst/>
          </a:prstGeom>
          <a:noFill/>
          <a:ln w="9525" cap="flat" cmpd="sng" algn="ctr">
            <a:solidFill>
              <a:srgbClr val="FF0000"/>
            </a:solidFill>
            <a:prstDash val="solid"/>
            <a:round/>
            <a:headEnd type="none" w="med" len="med"/>
            <a:tailEnd type="triangle"/>
          </a:ln>
          <a:effectLst/>
        </p:spPr>
      </p:cxnSp>
      <p:sp>
        <p:nvSpPr>
          <p:cNvPr id="33" name="TextBox 32"/>
          <p:cNvSpPr txBox="1"/>
          <p:nvPr/>
        </p:nvSpPr>
        <p:spPr>
          <a:xfrm>
            <a:off x="6028520" y="4022718"/>
            <a:ext cx="1659943" cy="1015663"/>
          </a:xfrm>
          <a:prstGeom prst="rect">
            <a:avLst/>
          </a:prstGeom>
          <a:noFill/>
        </p:spPr>
        <p:txBody>
          <a:bodyPr wrap="square" rtlCol="0">
            <a:spAutoFit/>
          </a:bodyPr>
          <a:lstStyle/>
          <a:p>
            <a:r>
              <a:rPr lang="en-US" sz="1200" b="0" dirty="0" smtClean="0">
                <a:solidFill>
                  <a:srgbClr val="0F5494"/>
                </a:solidFill>
              </a:rPr>
              <a:t>Macroeconomic issues</a:t>
            </a:r>
          </a:p>
          <a:p>
            <a:endParaRPr lang="en-US" sz="1200" b="0" dirty="0" smtClean="0">
              <a:solidFill>
                <a:srgbClr val="0F5494"/>
              </a:solidFill>
            </a:endParaRPr>
          </a:p>
          <a:p>
            <a:r>
              <a:rPr lang="en-US" sz="1200" b="0" dirty="0" smtClean="0">
                <a:solidFill>
                  <a:srgbClr val="0F5494"/>
                </a:solidFill>
              </a:rPr>
              <a:t>Financial regulations</a:t>
            </a:r>
          </a:p>
        </p:txBody>
      </p:sp>
      <p:sp>
        <p:nvSpPr>
          <p:cNvPr id="35" name="TextBox 34"/>
          <p:cNvSpPr txBox="1"/>
          <p:nvPr/>
        </p:nvSpPr>
        <p:spPr>
          <a:xfrm>
            <a:off x="5680836" y="1984387"/>
            <a:ext cx="1659943" cy="830997"/>
          </a:xfrm>
          <a:prstGeom prst="rect">
            <a:avLst/>
          </a:prstGeom>
          <a:noFill/>
        </p:spPr>
        <p:txBody>
          <a:bodyPr wrap="square" rtlCol="0">
            <a:spAutoFit/>
          </a:bodyPr>
          <a:lstStyle/>
          <a:p>
            <a:r>
              <a:rPr lang="en-US" sz="1200" b="0" dirty="0" smtClean="0">
                <a:solidFill>
                  <a:srgbClr val="0F5494"/>
                </a:solidFill>
              </a:rPr>
              <a:t>Issues in the legal system</a:t>
            </a:r>
          </a:p>
          <a:p>
            <a:r>
              <a:rPr lang="en-US" sz="1200" b="0" dirty="0" smtClean="0">
                <a:solidFill>
                  <a:srgbClr val="0F5494"/>
                </a:solidFill>
              </a:rPr>
              <a:t>Lack of collateral infrastructure</a:t>
            </a:r>
          </a:p>
        </p:txBody>
      </p:sp>
      <p:cxnSp>
        <p:nvCxnSpPr>
          <p:cNvPr id="36" name="Elbow Connector 35"/>
          <p:cNvCxnSpPr/>
          <p:nvPr/>
        </p:nvCxnSpPr>
        <p:spPr bwMode="auto">
          <a:xfrm>
            <a:off x="4178323" y="3146915"/>
            <a:ext cx="1922171" cy="1605378"/>
          </a:xfrm>
          <a:prstGeom prst="bentConnector3">
            <a:avLst/>
          </a:prstGeom>
          <a:noFill/>
          <a:ln w="9525" cap="flat" cmpd="sng" algn="ctr">
            <a:solidFill>
              <a:srgbClr val="FF0000"/>
            </a:solidFill>
            <a:prstDash val="solid"/>
            <a:round/>
            <a:headEnd type="none" w="med" len="med"/>
            <a:tailEnd type="triangle"/>
          </a:ln>
          <a:effectLst/>
        </p:spPr>
      </p:cxnSp>
      <p:sp>
        <p:nvSpPr>
          <p:cNvPr id="37" name="TextBox 36"/>
          <p:cNvSpPr txBox="1"/>
          <p:nvPr/>
        </p:nvSpPr>
        <p:spPr>
          <a:xfrm>
            <a:off x="4979826" y="1342086"/>
            <a:ext cx="1659943" cy="646331"/>
          </a:xfrm>
          <a:prstGeom prst="rect">
            <a:avLst/>
          </a:prstGeom>
          <a:noFill/>
        </p:spPr>
        <p:txBody>
          <a:bodyPr wrap="square" rtlCol="0">
            <a:spAutoFit/>
          </a:bodyPr>
          <a:lstStyle/>
          <a:p>
            <a:r>
              <a:rPr lang="en-US" sz="1200" b="0" dirty="0" smtClean="0">
                <a:solidFill>
                  <a:srgbClr val="0F5494"/>
                </a:solidFill>
              </a:rPr>
              <a:t>Low transparent, remote and informal MSMEs</a:t>
            </a:r>
          </a:p>
        </p:txBody>
      </p:sp>
      <p:cxnSp>
        <p:nvCxnSpPr>
          <p:cNvPr id="39" name="Elbow Connector 38"/>
          <p:cNvCxnSpPr/>
          <p:nvPr/>
        </p:nvCxnSpPr>
        <p:spPr bwMode="auto">
          <a:xfrm rot="16200000" flipV="1">
            <a:off x="3336209" y="2239093"/>
            <a:ext cx="554391" cy="44985"/>
          </a:xfrm>
          <a:prstGeom prst="bentConnector3">
            <a:avLst/>
          </a:prstGeom>
          <a:noFill/>
          <a:ln w="9525" cap="flat" cmpd="sng" algn="ctr">
            <a:solidFill>
              <a:srgbClr val="FF0000"/>
            </a:solidFill>
            <a:prstDash val="solid"/>
            <a:round/>
            <a:headEnd type="none" w="med" len="med"/>
            <a:tailEnd type="triangle"/>
          </a:ln>
          <a:effectLst/>
        </p:spPr>
      </p:cxnSp>
      <p:sp>
        <p:nvSpPr>
          <p:cNvPr id="41" name="TextBox 40"/>
          <p:cNvSpPr txBox="1"/>
          <p:nvPr/>
        </p:nvSpPr>
        <p:spPr>
          <a:xfrm>
            <a:off x="1156445" y="1353543"/>
            <a:ext cx="3008883" cy="830997"/>
          </a:xfrm>
          <a:prstGeom prst="rect">
            <a:avLst/>
          </a:prstGeom>
          <a:noFill/>
        </p:spPr>
        <p:txBody>
          <a:bodyPr wrap="square" rtlCol="0">
            <a:spAutoFit/>
          </a:bodyPr>
          <a:lstStyle/>
          <a:p>
            <a:r>
              <a:rPr lang="en-US" sz="1200" b="0" dirty="0" smtClean="0">
                <a:solidFill>
                  <a:srgbClr val="0F5494"/>
                </a:solidFill>
              </a:rPr>
              <a:t>Lack of funding, High cost of funding, Lack of capital, Issues with credit risk, high operational costs when MSMEs lending</a:t>
            </a:r>
          </a:p>
        </p:txBody>
      </p:sp>
      <p:cxnSp>
        <p:nvCxnSpPr>
          <p:cNvPr id="42" name="Elbow Connector 41"/>
          <p:cNvCxnSpPr/>
          <p:nvPr/>
        </p:nvCxnSpPr>
        <p:spPr bwMode="auto">
          <a:xfrm rot="16200000" flipH="1">
            <a:off x="2780332" y="3811020"/>
            <a:ext cx="2380218" cy="1810045"/>
          </a:xfrm>
          <a:prstGeom prst="bentConnector3">
            <a:avLst>
              <a:gd name="adj1" fmla="val 50000"/>
            </a:avLst>
          </a:prstGeom>
          <a:noFill/>
          <a:ln w="9525" cap="flat" cmpd="sng" algn="ctr">
            <a:solidFill>
              <a:srgbClr val="FF0000"/>
            </a:solidFill>
            <a:prstDash val="solid"/>
            <a:round/>
            <a:headEnd type="none" w="med" len="med"/>
            <a:tailEnd type="triangle"/>
          </a:ln>
          <a:effectLst/>
        </p:spPr>
      </p:cxnSp>
      <p:sp>
        <p:nvSpPr>
          <p:cNvPr id="44" name="TextBox 43"/>
          <p:cNvSpPr txBox="1"/>
          <p:nvPr/>
        </p:nvSpPr>
        <p:spPr>
          <a:xfrm>
            <a:off x="4211191" y="5902923"/>
            <a:ext cx="1659943" cy="830997"/>
          </a:xfrm>
          <a:prstGeom prst="rect">
            <a:avLst/>
          </a:prstGeom>
          <a:noFill/>
        </p:spPr>
        <p:txBody>
          <a:bodyPr wrap="square" rtlCol="0">
            <a:spAutoFit/>
          </a:bodyPr>
          <a:lstStyle/>
          <a:p>
            <a:r>
              <a:rPr lang="en-US" sz="1200" b="0" dirty="0" smtClean="0">
                <a:solidFill>
                  <a:srgbClr val="0F5494"/>
                </a:solidFill>
              </a:rPr>
              <a:t>Lack of trust/ confidence in Financial Product, institutions</a:t>
            </a:r>
          </a:p>
        </p:txBody>
      </p:sp>
      <p:cxnSp>
        <p:nvCxnSpPr>
          <p:cNvPr id="45" name="Elbow Connector 44"/>
          <p:cNvCxnSpPr/>
          <p:nvPr/>
        </p:nvCxnSpPr>
        <p:spPr bwMode="auto">
          <a:xfrm flipV="1">
            <a:off x="4094773" y="2603150"/>
            <a:ext cx="1570725" cy="404580"/>
          </a:xfrm>
          <a:prstGeom prst="bentConnector3">
            <a:avLst/>
          </a:prstGeom>
          <a:no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9839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1" grpId="0" animBg="1"/>
      <p:bldP spid="33" grpId="0"/>
      <p:bldP spid="35" grpId="0"/>
      <p:bldP spid="37" grpId="0"/>
      <p:bldP spid="41"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8229600" cy="936625"/>
          </a:xfrm>
        </p:spPr>
        <p:txBody>
          <a:bodyPr/>
          <a:lstStyle/>
          <a:p>
            <a:r>
              <a:rPr lang="fr-BE" dirty="0"/>
              <a:t>Access to finance,  Importance of </a:t>
            </a:r>
            <a:r>
              <a:rPr lang="fr-BE" dirty="0" err="1"/>
              <a:t>Third</a:t>
            </a:r>
            <a:r>
              <a:rPr lang="fr-BE" dirty="0"/>
              <a:t> </a:t>
            </a:r>
            <a:r>
              <a:rPr lang="fr-BE" dirty="0" err="1"/>
              <a:t>Pillar</a:t>
            </a:r>
            <a:endParaRPr lang="en-IE" dirty="0"/>
          </a:p>
        </p:txBody>
      </p:sp>
      <p:sp>
        <p:nvSpPr>
          <p:cNvPr id="3" name="Content Placeholder 2"/>
          <p:cNvSpPr>
            <a:spLocks noGrp="1"/>
          </p:cNvSpPr>
          <p:nvPr>
            <p:ph idx="1"/>
          </p:nvPr>
        </p:nvSpPr>
        <p:spPr>
          <a:xfrm>
            <a:off x="611560" y="1484784"/>
            <a:ext cx="8229600" cy="4824536"/>
          </a:xfrm>
        </p:spPr>
        <p:txBody>
          <a:bodyPr/>
          <a:lstStyle/>
          <a:p>
            <a:pPr marL="0" indent="0">
              <a:buNone/>
            </a:pPr>
            <a:r>
              <a:rPr lang="en-US" sz="1600" b="1" u="sng" dirty="0" smtClean="0"/>
              <a:t>3</a:t>
            </a:r>
            <a:r>
              <a:rPr lang="en-US" sz="1600" b="1" u="sng" baseline="30000" dirty="0" smtClean="0"/>
              <a:t>rd</a:t>
            </a:r>
            <a:r>
              <a:rPr lang="en-US" sz="1600" b="1" u="sng" dirty="0" smtClean="0"/>
              <a:t> Pillar benefits:</a:t>
            </a:r>
          </a:p>
          <a:p>
            <a:pPr marL="0" indent="0">
              <a:buNone/>
            </a:pPr>
            <a:endParaRPr lang="en-US" sz="1600" dirty="0"/>
          </a:p>
          <a:p>
            <a:r>
              <a:rPr lang="en-US" sz="1200" dirty="0" smtClean="0"/>
              <a:t>We can look to unlock </a:t>
            </a:r>
            <a:r>
              <a:rPr lang="en-US" sz="1200" dirty="0"/>
              <a:t>the flow of </a:t>
            </a:r>
            <a:r>
              <a:rPr lang="en-US" sz="1200" dirty="0" smtClean="0"/>
              <a:t>financing, and interventions to have long term changes and provide a sustainable change for the domestic financial system and access to finance needs</a:t>
            </a:r>
          </a:p>
          <a:p>
            <a:endParaRPr lang="en-US" sz="1200" dirty="0"/>
          </a:p>
          <a:p>
            <a:r>
              <a:rPr lang="en-US" sz="1200" dirty="0"/>
              <a:t>Understand what actually is needed by FIs to lower lending costs and provide more financing to MSMEs. </a:t>
            </a:r>
            <a:r>
              <a:rPr lang="en-US" sz="1200" dirty="0" smtClean="0"/>
              <a:t>Guarantees </a:t>
            </a:r>
            <a:r>
              <a:rPr lang="en-US" sz="1200" dirty="0"/>
              <a:t>or </a:t>
            </a:r>
            <a:r>
              <a:rPr lang="en-US" sz="1200" dirty="0" smtClean="0"/>
              <a:t>blending may on their own address only a </a:t>
            </a:r>
            <a:r>
              <a:rPr lang="en-US" sz="1200" dirty="0"/>
              <a:t>small </a:t>
            </a:r>
            <a:r>
              <a:rPr lang="en-US" sz="1200" dirty="0" smtClean="0"/>
              <a:t>part </a:t>
            </a:r>
            <a:r>
              <a:rPr lang="en-US" sz="1200" dirty="0"/>
              <a:t>of </a:t>
            </a:r>
            <a:r>
              <a:rPr lang="en-US" sz="1200" dirty="0" smtClean="0"/>
              <a:t>the existing problems </a:t>
            </a:r>
          </a:p>
          <a:p>
            <a:endParaRPr lang="en-US" sz="1200" dirty="0"/>
          </a:p>
          <a:p>
            <a:r>
              <a:rPr lang="en-US" sz="1200" dirty="0" smtClean="0">
                <a:sym typeface="Wingdings" panose="05000000000000000000" pitchFamily="2" charset="2"/>
              </a:rPr>
              <a:t>Support </a:t>
            </a:r>
            <a:r>
              <a:rPr lang="en-US" sz="1200" dirty="0" smtClean="0"/>
              <a:t>the ecosystem is also needed, many barriers cannot be addressed by a </a:t>
            </a:r>
            <a:r>
              <a:rPr lang="en-US" sz="1200" dirty="0"/>
              <a:t>bank </a:t>
            </a:r>
            <a:r>
              <a:rPr lang="en-US" sz="1200" dirty="0" smtClean="0"/>
              <a:t>alone. Many </a:t>
            </a:r>
            <a:r>
              <a:rPr lang="en-US" sz="1200" dirty="0"/>
              <a:t>issue </a:t>
            </a:r>
            <a:r>
              <a:rPr lang="en-US" sz="1200" dirty="0" smtClean="0"/>
              <a:t>are outside </a:t>
            </a:r>
            <a:r>
              <a:rPr lang="en-US" sz="1200" dirty="0"/>
              <a:t>the </a:t>
            </a:r>
            <a:r>
              <a:rPr lang="en-US" sz="1200" dirty="0" smtClean="0"/>
              <a:t>control </a:t>
            </a:r>
            <a:r>
              <a:rPr lang="en-US" sz="1200" dirty="0"/>
              <a:t>such </a:t>
            </a:r>
            <a:r>
              <a:rPr lang="en-US" sz="1200" dirty="0" smtClean="0"/>
              <a:t>as macroeconomic </a:t>
            </a:r>
            <a:r>
              <a:rPr lang="en-US" sz="1200" dirty="0"/>
              <a:t>issues</a:t>
            </a:r>
            <a:r>
              <a:rPr lang="en-US" sz="1200" dirty="0" smtClean="0"/>
              <a:t>, credit ecosystem,  </a:t>
            </a:r>
            <a:r>
              <a:rPr lang="en-US" sz="1200" dirty="0"/>
              <a:t>issues faced by MSES and the informal </a:t>
            </a:r>
            <a:r>
              <a:rPr lang="en-US" sz="1200" dirty="0" smtClean="0"/>
              <a:t>sector</a:t>
            </a:r>
          </a:p>
          <a:p>
            <a:endParaRPr lang="en-US" sz="1200" dirty="0" smtClean="0"/>
          </a:p>
          <a:p>
            <a:r>
              <a:rPr lang="en-US" sz="1200" dirty="0" smtClean="0"/>
              <a:t>Pillar 1 type may only reach a limited number of local </a:t>
            </a:r>
            <a:r>
              <a:rPr lang="en-US" sz="1200" dirty="0"/>
              <a:t>financial </a:t>
            </a:r>
            <a:r>
              <a:rPr lang="en-US" sz="1200" dirty="0" smtClean="0"/>
              <a:t>institutions, </a:t>
            </a:r>
            <a:r>
              <a:rPr lang="en-US" sz="1200" dirty="0"/>
              <a:t>might </a:t>
            </a:r>
            <a:r>
              <a:rPr lang="en-US" sz="1200" dirty="0" smtClean="0"/>
              <a:t>not </a:t>
            </a:r>
            <a:r>
              <a:rPr lang="en-US" sz="1200" dirty="0"/>
              <a:t>reach the ones that most need </a:t>
            </a:r>
            <a:r>
              <a:rPr lang="en-US" sz="1200" dirty="0" smtClean="0"/>
              <a:t>financing</a:t>
            </a:r>
            <a:endParaRPr lang="en-US" sz="1200" dirty="0"/>
          </a:p>
          <a:p>
            <a:endParaRPr lang="en-US" sz="1200" dirty="0"/>
          </a:p>
          <a:p>
            <a:endParaRPr lang="en-US" sz="1200" dirty="0"/>
          </a:p>
          <a:p>
            <a:r>
              <a:rPr lang="en-US" sz="1200" u="sng" dirty="0" smtClean="0"/>
              <a:t>We will explore a few of them from different perspectives: </a:t>
            </a:r>
            <a:r>
              <a:rPr lang="en-US" sz="1200" dirty="0" smtClean="0"/>
              <a:t>Financial inclusion, Lending MSMEs, Financial ecosystem and the Banking sector </a:t>
            </a:r>
            <a:endParaRPr lang="fr-BE" sz="1200" dirty="0" smtClean="0"/>
          </a:p>
          <a:p>
            <a:endParaRPr lang="fr-BE" sz="1600" dirty="0" smtClean="0"/>
          </a:p>
          <a:p>
            <a:endParaRPr lang="fr-BE" dirty="0" smtClean="0"/>
          </a:p>
          <a:p>
            <a:endParaRPr lang="en-IE" dirty="0"/>
          </a:p>
        </p:txBody>
      </p:sp>
    </p:spTree>
    <p:extLst>
      <p:ext uri="{BB962C8B-B14F-4D97-AF65-F5344CB8AC3E}">
        <p14:creationId xmlns:p14="http://schemas.microsoft.com/office/powerpoint/2010/main" val="985053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936625"/>
          </a:xfrm>
        </p:spPr>
        <p:txBody>
          <a:bodyPr/>
          <a:lstStyle/>
          <a:p>
            <a:r>
              <a:rPr lang="fr-BE" dirty="0"/>
              <a:t>Access to finance,  Importance of </a:t>
            </a:r>
            <a:r>
              <a:rPr lang="en-US" dirty="0" smtClean="0"/>
              <a:t>Third</a:t>
            </a:r>
            <a:r>
              <a:rPr lang="fr-BE" dirty="0" smtClean="0"/>
              <a:t> </a:t>
            </a:r>
            <a:r>
              <a:rPr lang="fr-BE" dirty="0" err="1"/>
              <a:t>Pillar</a:t>
            </a:r>
            <a:endParaRPr lang="en-IE" dirty="0"/>
          </a:p>
        </p:txBody>
      </p:sp>
      <p:sp>
        <p:nvSpPr>
          <p:cNvPr id="3" name="Content Placeholder 2"/>
          <p:cNvSpPr>
            <a:spLocks noGrp="1"/>
          </p:cNvSpPr>
          <p:nvPr>
            <p:ph idx="1"/>
          </p:nvPr>
        </p:nvSpPr>
        <p:spPr>
          <a:xfrm>
            <a:off x="289280" y="1268760"/>
            <a:ext cx="8229600" cy="5256584"/>
          </a:xfrm>
        </p:spPr>
        <p:txBody>
          <a:bodyPr/>
          <a:lstStyle/>
          <a:p>
            <a:r>
              <a:rPr lang="en-US" sz="1400" i="0" dirty="0" smtClean="0"/>
              <a:t>The objective of pillar 3 is to promote necessary reforms and improvements in order to have in place  conditions that are conducive for access to finance and investments</a:t>
            </a:r>
          </a:p>
          <a:p>
            <a:endParaRPr lang="en-US" sz="1400" i="0" dirty="0" smtClean="0"/>
          </a:p>
          <a:p>
            <a:r>
              <a:rPr lang="en-US" sz="1400" b="1" i="0" dirty="0" smtClean="0"/>
              <a:t>Diagnostics is an essential initial ingredient, and the first step</a:t>
            </a:r>
            <a:r>
              <a:rPr lang="en-US" sz="1400" b="1" dirty="0" smtClean="0">
                <a:sym typeface="Wingdings" panose="05000000000000000000" pitchFamily="2" charset="2"/>
              </a:rPr>
              <a:t>  </a:t>
            </a:r>
            <a:r>
              <a:rPr lang="en-US" sz="1400" dirty="0" smtClean="0">
                <a:sym typeface="Wingdings" panose="05000000000000000000" pitchFamily="2" charset="2"/>
              </a:rPr>
              <a:t>Local complex issues to understand, let alone to solve without understanding them well </a:t>
            </a:r>
          </a:p>
          <a:p>
            <a:pPr marL="0" indent="0">
              <a:buNone/>
            </a:pPr>
            <a:endParaRPr lang="en-US" sz="1400" dirty="0" smtClean="0">
              <a:sym typeface="Wingdings" panose="05000000000000000000" pitchFamily="2" charset="2"/>
            </a:endParaRPr>
          </a:p>
          <a:p>
            <a:r>
              <a:rPr lang="en-US" sz="1400" i="0" u="sng" dirty="0" smtClean="0">
                <a:sym typeface="Wingdings" panose="05000000000000000000" pitchFamily="2" charset="2"/>
              </a:rPr>
              <a:t>Good Diagnosis should:</a:t>
            </a:r>
          </a:p>
          <a:p>
            <a:endParaRPr lang="en-US" sz="1600" dirty="0" smtClean="0">
              <a:sym typeface="Wingdings" panose="05000000000000000000" pitchFamily="2" charset="2"/>
            </a:endParaRPr>
          </a:p>
          <a:p>
            <a:pPr lvl="1"/>
            <a:r>
              <a:rPr lang="en-US" sz="1200" b="0" i="1" dirty="0" smtClean="0">
                <a:sym typeface="Wingdings" panose="05000000000000000000" pitchFamily="2" charset="2"/>
              </a:rPr>
              <a:t>Allow to understand better what we can do, and how we can do it</a:t>
            </a:r>
          </a:p>
          <a:p>
            <a:pPr lvl="1"/>
            <a:endParaRPr lang="en-US" sz="1200" b="0" i="1" dirty="0" smtClean="0">
              <a:sym typeface="Wingdings" panose="05000000000000000000" pitchFamily="2" charset="2"/>
            </a:endParaRPr>
          </a:p>
          <a:p>
            <a:pPr lvl="1"/>
            <a:r>
              <a:rPr lang="en-US" sz="1200" b="0" i="1" dirty="0" smtClean="0">
                <a:sym typeface="Wingdings" panose="05000000000000000000" pitchFamily="2" charset="2"/>
              </a:rPr>
              <a:t>Each country and segment  ( Informal sector, Formal sector, Micro or large enterprises) usually has unique </a:t>
            </a:r>
            <a:r>
              <a:rPr lang="en-US" sz="1200" b="0" i="1" dirty="0" err="1" smtClean="0">
                <a:sym typeface="Wingdings" panose="05000000000000000000" pitchFamily="2" charset="2"/>
              </a:rPr>
              <a:t>challangues</a:t>
            </a:r>
            <a:r>
              <a:rPr lang="en-US" sz="1200" b="0" i="1" dirty="0" smtClean="0">
                <a:sym typeface="Wingdings" panose="05000000000000000000" pitchFamily="2" charset="2"/>
              </a:rPr>
              <a:t>. Needs to be deep and with </a:t>
            </a:r>
            <a:r>
              <a:rPr lang="en-US" sz="1200" b="0" i="1" dirty="0" err="1" smtClean="0">
                <a:sym typeface="Wingdings" panose="05000000000000000000" pitchFamily="2" charset="2"/>
              </a:rPr>
              <a:t>knowledgable</a:t>
            </a:r>
            <a:r>
              <a:rPr lang="en-US" sz="1200" b="0" i="1" dirty="0">
                <a:sym typeface="Wingdings" panose="05000000000000000000" pitchFamily="2" charset="2"/>
              </a:rPr>
              <a:t> </a:t>
            </a:r>
            <a:r>
              <a:rPr lang="en-US" sz="1200" b="0" i="1" dirty="0" err="1" smtClean="0">
                <a:sym typeface="Wingdings" panose="05000000000000000000" pitchFamily="2" charset="2"/>
              </a:rPr>
              <a:t>patners</a:t>
            </a:r>
            <a:endParaRPr lang="en-US" sz="1200" b="0" i="1" dirty="0" smtClean="0">
              <a:sym typeface="Wingdings" panose="05000000000000000000" pitchFamily="2" charset="2"/>
            </a:endParaRPr>
          </a:p>
          <a:p>
            <a:pPr lvl="1"/>
            <a:endParaRPr lang="en-US" sz="1200" i="1" dirty="0" smtClean="0"/>
          </a:p>
          <a:p>
            <a:pPr lvl="1"/>
            <a:r>
              <a:rPr lang="en-US" sz="1200" i="1" dirty="0"/>
              <a:t>A</a:t>
            </a:r>
            <a:r>
              <a:rPr lang="en-US" sz="1200" i="1" dirty="0" smtClean="0"/>
              <a:t>rrive to  specific Operational Recommendations for EUDs </a:t>
            </a:r>
            <a:r>
              <a:rPr lang="en-US" sz="1200" b="0" i="1" dirty="0" smtClean="0"/>
              <a:t>that can be executed, helping EUDs prioritize programming and resources </a:t>
            </a:r>
          </a:p>
          <a:p>
            <a:pPr lvl="1"/>
            <a:endParaRPr lang="en-US" sz="1200" b="0" i="1" dirty="0" smtClean="0"/>
          </a:p>
          <a:p>
            <a:pPr lvl="1"/>
            <a:r>
              <a:rPr lang="en-US" sz="1200" b="0" i="1" dirty="0" smtClean="0"/>
              <a:t>Many of the complex country unique issues will probably require an integrated approach of Pillar 1 and Pillar 3 type of interventions  to be tackled</a:t>
            </a:r>
          </a:p>
          <a:p>
            <a:pPr lvl="1"/>
            <a:endParaRPr lang="en-US" sz="1200" b="0" i="1" dirty="0" smtClean="0"/>
          </a:p>
          <a:p>
            <a:pPr lvl="1"/>
            <a:r>
              <a:rPr lang="en-US" sz="1200" b="0" i="1" dirty="0" smtClean="0"/>
              <a:t> Diagnosis can help match and identify barriers in the ecosystem, that can be lifted to leverage the effect of guarantees or blending activities</a:t>
            </a:r>
          </a:p>
          <a:p>
            <a:endParaRPr lang="fr-BE" sz="1600" dirty="0"/>
          </a:p>
          <a:p>
            <a:endParaRPr lang="fr-BE" sz="1600" dirty="0" smtClean="0"/>
          </a:p>
          <a:p>
            <a:endParaRPr lang="fr-BE" sz="1800" dirty="0" smtClean="0"/>
          </a:p>
        </p:txBody>
      </p:sp>
    </p:spTree>
    <p:extLst>
      <p:ext uri="{BB962C8B-B14F-4D97-AF65-F5344CB8AC3E}">
        <p14:creationId xmlns:p14="http://schemas.microsoft.com/office/powerpoint/2010/main" val="118660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16" y="242175"/>
            <a:ext cx="8229600" cy="1296144"/>
          </a:xfrm>
        </p:spPr>
        <p:txBody>
          <a:bodyPr/>
          <a:lstStyle/>
          <a:p>
            <a:r>
              <a:rPr lang="en-US" dirty="0"/>
              <a:t>Access to Financial Products Households: </a:t>
            </a:r>
            <a:endParaRPr lang="en-GB" sz="800" dirty="0"/>
          </a:p>
        </p:txBody>
      </p:sp>
      <p:sp>
        <p:nvSpPr>
          <p:cNvPr id="3" name="Content Placeholder 2"/>
          <p:cNvSpPr>
            <a:spLocks noGrp="1"/>
          </p:cNvSpPr>
          <p:nvPr>
            <p:ph idx="1"/>
          </p:nvPr>
        </p:nvSpPr>
        <p:spPr>
          <a:xfrm>
            <a:off x="484416" y="1916832"/>
            <a:ext cx="8229600" cy="3633788"/>
          </a:xfrm>
        </p:spPr>
        <p:txBody>
          <a:bodyPr/>
          <a:lstStyle/>
          <a:p>
            <a:r>
              <a:rPr lang="en-IE" sz="1800" b="1" dirty="0" smtClean="0"/>
              <a:t>Commercial Banks: </a:t>
            </a:r>
            <a:r>
              <a:rPr lang="en-IE" sz="1800" dirty="0" smtClean="0"/>
              <a:t>high quality deposits, credit diversification, better earnings profile, more money to lend locally</a:t>
            </a:r>
          </a:p>
          <a:p>
            <a:endParaRPr lang="en-IE" sz="1800" b="1" dirty="0" smtClean="0"/>
          </a:p>
          <a:p>
            <a:endParaRPr lang="en-IE" sz="1800" b="1" dirty="0" smtClean="0"/>
          </a:p>
          <a:p>
            <a:r>
              <a:rPr lang="en-IE" sz="1800" b="1" dirty="0" smtClean="0"/>
              <a:t>Insurance Companies: </a:t>
            </a:r>
            <a:r>
              <a:rPr lang="en-IE" sz="1800" dirty="0" smtClean="0"/>
              <a:t>Diversification, profitability, more money to invest locally</a:t>
            </a:r>
          </a:p>
          <a:p>
            <a:endParaRPr lang="en-IE" sz="1800" b="1" dirty="0" smtClean="0"/>
          </a:p>
          <a:p>
            <a:endParaRPr lang="en-IE" sz="1800" b="1" dirty="0" smtClean="0"/>
          </a:p>
          <a:p>
            <a:r>
              <a:rPr lang="en-IE" sz="1800" b="1" dirty="0" smtClean="0"/>
              <a:t>Pension funds: </a:t>
            </a:r>
            <a:r>
              <a:rPr lang="en-IE" sz="1800" dirty="0" smtClean="0"/>
              <a:t>profitability</a:t>
            </a:r>
            <a:r>
              <a:rPr lang="en-IE" sz="1800" dirty="0"/>
              <a:t>, more money to </a:t>
            </a:r>
            <a:r>
              <a:rPr lang="en-IE" sz="1800" dirty="0" smtClean="0"/>
              <a:t>invest locally</a:t>
            </a:r>
            <a:endParaRPr lang="en-IE" sz="1800" dirty="0"/>
          </a:p>
          <a:p>
            <a:endParaRPr lang="en-IE" sz="1800" b="1" dirty="0"/>
          </a:p>
        </p:txBody>
      </p:sp>
    </p:spTree>
    <p:extLst>
      <p:ext uri="{BB962C8B-B14F-4D97-AF65-F5344CB8AC3E}">
        <p14:creationId xmlns:p14="http://schemas.microsoft.com/office/powerpoint/2010/main" val="3469350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E7A3E0BC2DE344A175A9CFA169F55D" ma:contentTypeVersion="5" ma:contentTypeDescription="Create a new document." ma:contentTypeScope="" ma:versionID="56c6554303f8d4e2257361cac658b411">
  <xsd:schema xmlns:xsd="http://www.w3.org/2001/XMLSchema" xmlns:xs="http://www.w3.org/2001/XMLSchema" xmlns:p="http://schemas.microsoft.com/office/2006/metadata/properties" xmlns:ns2="798e3f15-8dbd-410c-a49f-fdfe1c53586c" targetNamespace="http://schemas.microsoft.com/office/2006/metadata/properties" ma:root="true" ma:fieldsID="3c62d82697a2369656ac6fd8a714a6e4" ns2:_="">
    <xsd:import namespace="798e3f15-8dbd-410c-a49f-fdfe1c5358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e3f15-8dbd-410c-a49f-fdfe1c5358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3F4FDAA-BCE0-4271-A6DC-E50C3A5CB30E}"/>
</file>

<file path=customXml/itemProps2.xml><?xml version="1.0" encoding="utf-8"?>
<ds:datastoreItem xmlns:ds="http://schemas.openxmlformats.org/officeDocument/2006/customXml" ds:itemID="{529483D3-EA88-4BBB-99F3-2FAA14B97B96}"/>
</file>

<file path=customXml/itemProps3.xml><?xml version="1.0" encoding="utf-8"?>
<ds:datastoreItem xmlns:ds="http://schemas.openxmlformats.org/officeDocument/2006/customXml" ds:itemID="{1CF72817-B8E1-4E2F-9416-405480687392}"/>
</file>

<file path=docProps/app.xml><?xml version="1.0" encoding="utf-8"?>
<Properties xmlns="http://schemas.openxmlformats.org/officeDocument/2006/extended-properties" xmlns:vt="http://schemas.openxmlformats.org/officeDocument/2006/docPropsVTypes">
  <Template/>
  <TotalTime>58124</TotalTime>
  <Words>5669</Words>
  <Application>Microsoft Office PowerPoint</Application>
  <PresentationFormat>On-screen Show (4:3)</PresentationFormat>
  <Paragraphs>644</Paragraphs>
  <Slides>47</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47</vt:i4>
      </vt:variant>
    </vt:vector>
  </HeadingPairs>
  <TitlesOfParts>
    <vt:vector size="54" baseType="lpstr">
      <vt:lpstr>Arial</vt:lpstr>
      <vt:lpstr>Cambria</vt:lpstr>
      <vt:lpstr>Times New Roman</vt:lpstr>
      <vt:lpstr>Verdana</vt:lpstr>
      <vt:lpstr>Wingdings</vt:lpstr>
      <vt:lpstr>Default Design</vt:lpstr>
      <vt:lpstr>Office Theme</vt:lpstr>
      <vt:lpstr>Access to Finance/Financial Sector Development Training   19th November 2020</vt:lpstr>
      <vt:lpstr>Working Group 1:  Access to Finance. WBG RRF</vt:lpstr>
      <vt:lpstr>Working Group 2: EIP 3rd Pillar and Financial Markets    </vt:lpstr>
      <vt:lpstr>  Why is access to financial products important for DEVCO?</vt:lpstr>
      <vt:lpstr>PowerPoint Presentation</vt:lpstr>
      <vt:lpstr>Access to finance,  Importance of Third Pillar</vt:lpstr>
      <vt:lpstr>Access to finance,  Importance of Third Pillar</vt:lpstr>
      <vt:lpstr>Access to finance,  Importance of Third Pillar</vt:lpstr>
      <vt:lpstr>Access to Financial Products Households: </vt:lpstr>
      <vt:lpstr>Access to Financial Products Households: </vt:lpstr>
      <vt:lpstr>Access to Financial Products Households: </vt:lpstr>
      <vt:lpstr>Dimensions of financial inclusion and beyond</vt:lpstr>
      <vt:lpstr>Digital Financial Services</vt:lpstr>
      <vt:lpstr>What do Kenyans and Tanzanians use digital credit for?</vt:lpstr>
      <vt:lpstr>Platform economy and financial inclusion</vt:lpstr>
      <vt:lpstr>Risks</vt:lpstr>
      <vt:lpstr>How the EU Del can engage</vt:lpstr>
      <vt:lpstr>Access to Finance for SMES: </vt:lpstr>
      <vt:lpstr>Access to Finance for SMES: </vt:lpstr>
      <vt:lpstr>Access to Finance for SMES:What is trade finance? What sectors benefit? </vt:lpstr>
      <vt:lpstr>Access to Finance for SMES: Trade Finance Products </vt:lpstr>
      <vt:lpstr>Access to Finance for SMES: Why trade finance can help on access to finance?</vt:lpstr>
      <vt:lpstr>Access to Finance for SMES: Why trade finance can help on access to finance?</vt:lpstr>
      <vt:lpstr>Access to Finance for SMES: Trade Finance Challenges </vt:lpstr>
      <vt:lpstr>PowerPoint Presentation</vt:lpstr>
      <vt:lpstr>Access to Finance for SMES: Trade finance challenges</vt:lpstr>
      <vt:lpstr>Understanding Banking Sector Characteristics</vt:lpstr>
      <vt:lpstr>Understanding Banking Sector Characteristics</vt:lpstr>
      <vt:lpstr>Understanding Banking Sector Characteristics</vt:lpstr>
      <vt:lpstr>Understanding Banking Sector Characteristics</vt:lpstr>
      <vt:lpstr>PowerPoint Presentation</vt:lpstr>
      <vt:lpstr>Working Group 1:  Access to Finance. WBG RRF</vt:lpstr>
      <vt:lpstr>Working Group 2: EIP 3rd Pillar and Financial Markets    </vt:lpstr>
      <vt:lpstr>Access to Financial Products Households: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Financing Demand and Supply: Domestic Potential but... Broken Links </vt:lpstr>
      <vt:lpstr>Green Bonds Issuances</vt:lpstr>
      <vt:lpstr>Supply and Demand of Green Financing</vt:lpstr>
      <vt:lpstr>The case of Africa, Green Bonds</vt:lpstr>
      <vt:lpstr>Learning from the ACORN Example, of PIDG</vt:lpstr>
      <vt:lpstr>Third Pillar of the EIP</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Financial Services</dc:title>
  <dc:creator>CRIVARI Christian (DEVCO)</dc:creator>
  <cp:lastModifiedBy>CRIVARI Christian (DEVCO)</cp:lastModifiedBy>
  <cp:revision>429</cp:revision>
  <cp:lastPrinted>2020-02-24T12:27:11Z</cp:lastPrinted>
  <dcterms:created xsi:type="dcterms:W3CDTF">2020-01-13T13:50:04Z</dcterms:created>
  <dcterms:modified xsi:type="dcterms:W3CDTF">2020-11-18T17:53:49Z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0x01010033E7A3E0BC2DE344A175A9CFA169F55D</vt:lpwstr>
  </property>
</Properties>
</file>